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0"/>
  </p:notesMasterIdLst>
  <p:sldIdLst>
    <p:sldId id="456" r:id="rId2"/>
    <p:sldId id="582" r:id="rId3"/>
    <p:sldId id="583" r:id="rId4"/>
    <p:sldId id="596" r:id="rId5"/>
    <p:sldId id="584" r:id="rId6"/>
    <p:sldId id="594" r:id="rId7"/>
    <p:sldId id="585" r:id="rId8"/>
    <p:sldId id="595" r:id="rId9"/>
    <p:sldId id="600" r:id="rId10"/>
    <p:sldId id="599" r:id="rId11"/>
    <p:sldId id="589" r:id="rId12"/>
    <p:sldId id="606" r:id="rId13"/>
    <p:sldId id="607" r:id="rId14"/>
    <p:sldId id="601" r:id="rId15"/>
    <p:sldId id="604" r:id="rId16"/>
    <p:sldId id="605" r:id="rId17"/>
    <p:sldId id="602" r:id="rId18"/>
    <p:sldId id="587"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CCCCFF"/>
    <a:srgbClr val="9900FF"/>
    <a:srgbClr val="00CC00"/>
    <a:srgbClr val="00FF99"/>
    <a:srgbClr val="CCFFCC"/>
    <a:srgbClr val="FFCCFF"/>
    <a:srgbClr val="FF5050"/>
    <a:srgbClr val="222B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86275" autoAdjust="0"/>
  </p:normalViewPr>
  <p:slideViewPr>
    <p:cSldViewPr snapToGrid="0">
      <p:cViewPr varScale="1">
        <p:scale>
          <a:sx n="93" d="100"/>
          <a:sy n="93" d="100"/>
        </p:scale>
        <p:origin x="2046"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12/8/2024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11181C"/>
                </a:solidFill>
                <a:effectLst/>
                <a:latin typeface="__Inter_d65c78"/>
              </a:rPr>
              <a:t>Cách hoạt động của Federated Learning</a:t>
            </a:r>
          </a:p>
          <a:p>
            <a:pPr algn="l"/>
            <a:r>
              <a:rPr lang="vi-VN" b="0" i="0" dirty="0">
                <a:solidFill>
                  <a:srgbClr val="11181C"/>
                </a:solidFill>
                <a:effectLst/>
                <a:latin typeface="__Inter_d65c78"/>
              </a:rPr>
              <a:t>Federated Learning hoạt động chủ yếu qua các bước sau:</a:t>
            </a:r>
          </a:p>
          <a:p>
            <a:pPr algn="l">
              <a:buFont typeface="+mj-lt"/>
              <a:buAutoNum type="arabicPeriod"/>
            </a:pPr>
            <a:r>
              <a:rPr lang="vi-VN" b="1" i="0" dirty="0">
                <a:solidFill>
                  <a:srgbClr val="11181C"/>
                </a:solidFill>
                <a:effectLst/>
                <a:latin typeface="__Inter_d65c78"/>
              </a:rPr>
              <a:t>Khởi tạo mô hình</a:t>
            </a:r>
            <a:r>
              <a:rPr lang="vi-VN" b="0" i="0" dirty="0">
                <a:solidFill>
                  <a:srgbClr val="11181C"/>
                </a:solidFill>
                <a:effectLst/>
                <a:latin typeface="__Inter_d65c78"/>
              </a:rPr>
              <a:t>: Một mô hình học máy được khởi tạo trên máy chủ trung tâm.</a:t>
            </a:r>
          </a:p>
          <a:p>
            <a:pPr algn="l">
              <a:buFont typeface="+mj-lt"/>
              <a:buAutoNum type="arabicPeriod"/>
            </a:pPr>
            <a:r>
              <a:rPr lang="vi-VN" b="1" i="0" dirty="0">
                <a:solidFill>
                  <a:srgbClr val="11181C"/>
                </a:solidFill>
                <a:effectLst/>
                <a:latin typeface="__Inter_d65c78"/>
              </a:rPr>
              <a:t>Gửi mô hình tới các thiết bị</a:t>
            </a:r>
            <a:r>
              <a:rPr lang="vi-VN" b="0" i="0" dirty="0">
                <a:solidFill>
                  <a:srgbClr val="11181C"/>
                </a:solidFill>
                <a:effectLst/>
                <a:latin typeface="__Inter_d65c78"/>
              </a:rPr>
              <a:t>: Máy chủ gửi mô hình này đến nhiều thiết bị, như smartphone hoặc máy tính cá nhân.</a:t>
            </a:r>
          </a:p>
          <a:p>
            <a:pPr algn="l">
              <a:buFont typeface="+mj-lt"/>
              <a:buAutoNum type="arabicPeriod"/>
            </a:pPr>
            <a:r>
              <a:rPr lang="vi-VN" b="1" i="0" dirty="0">
                <a:solidFill>
                  <a:srgbClr val="11181C"/>
                </a:solidFill>
                <a:effectLst/>
                <a:latin typeface="__Inter_d65c78"/>
              </a:rPr>
              <a:t>Huấn luyện mô hình cục bộ</a:t>
            </a:r>
            <a:r>
              <a:rPr lang="vi-VN" b="0" i="0" dirty="0">
                <a:solidFill>
                  <a:srgbClr val="11181C"/>
                </a:solidFill>
                <a:effectLst/>
                <a:latin typeface="__Inter_d65c78"/>
              </a:rPr>
              <a:t>: Các thiết bị sử dụng dữ liệu cục bộ của chúng để huấn luyện mô hình. Trong quá trình này, dữ liệu không bao giờ rời khỏi thiết bị của người dùng.</a:t>
            </a:r>
          </a:p>
          <a:p>
            <a:pPr algn="l">
              <a:buFont typeface="+mj-lt"/>
              <a:buAutoNum type="arabicPeriod"/>
            </a:pPr>
            <a:r>
              <a:rPr lang="vi-VN" b="1" i="0" dirty="0">
                <a:solidFill>
                  <a:srgbClr val="11181C"/>
                </a:solidFill>
                <a:effectLst/>
                <a:latin typeface="__Inter_d65c78"/>
              </a:rPr>
              <a:t>Gửi thông tin cập nhật về máy chủ</a:t>
            </a:r>
            <a:r>
              <a:rPr lang="vi-VN" b="0" i="0" dirty="0">
                <a:solidFill>
                  <a:srgbClr val="11181C"/>
                </a:solidFill>
                <a:effectLst/>
                <a:latin typeface="__Inter_d65c78"/>
              </a:rPr>
              <a:t>: Khi huấn luyện hoàn tất, các thiết bị gửi về máy chủ các cập nhật mô hình, chứ không phải dữ liệu gốc.</a:t>
            </a:r>
          </a:p>
          <a:p>
            <a:pPr algn="l">
              <a:buFont typeface="+mj-lt"/>
              <a:buAutoNum type="arabicPeriod"/>
            </a:pPr>
            <a:r>
              <a:rPr lang="vi-VN" b="1" i="0" dirty="0">
                <a:solidFill>
                  <a:srgbClr val="11181C"/>
                </a:solidFill>
                <a:effectLst/>
                <a:latin typeface="__Inter_d65c78"/>
              </a:rPr>
              <a:t>Tổng hợp cập nhật</a:t>
            </a:r>
            <a:r>
              <a:rPr lang="vi-VN" b="0" i="0" dirty="0">
                <a:solidFill>
                  <a:srgbClr val="11181C"/>
                </a:solidFill>
                <a:effectLst/>
                <a:latin typeface="__Inter_d65c78"/>
              </a:rPr>
              <a:t>: Máy chủ tổng hợp những cập nhật này để cập nhật mô hình toàn cầu.</a:t>
            </a:r>
          </a:p>
          <a:p>
            <a:pPr algn="l">
              <a:buFont typeface="+mj-lt"/>
              <a:buAutoNum type="arabicPeriod"/>
            </a:pPr>
            <a:r>
              <a:rPr lang="vi-VN" b="1" i="0" dirty="0">
                <a:solidFill>
                  <a:srgbClr val="11181C"/>
                </a:solidFill>
                <a:effectLst/>
                <a:latin typeface="__Inter_d65c78"/>
              </a:rPr>
              <a:t>Lặp lại</a:t>
            </a:r>
            <a:r>
              <a:rPr lang="vi-VN" b="0" i="0" dirty="0">
                <a:solidFill>
                  <a:srgbClr val="11181C"/>
                </a:solidFill>
                <a:effectLst/>
                <a:latin typeface="__Inter_d65c78"/>
              </a:rPr>
              <a:t>: Quá trình này được lặp lại nhiều lần cho đến khi mô hình đạt được hiệu suất mong muốn.</a:t>
            </a:r>
          </a:p>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3</a:t>
            </a:fld>
            <a:endParaRPr lang="en-US"/>
          </a:p>
        </p:txBody>
      </p:sp>
    </p:spTree>
    <p:extLst>
      <p:ext uri="{BB962C8B-B14F-4D97-AF65-F5344CB8AC3E}">
        <p14:creationId xmlns:p14="http://schemas.microsoft.com/office/powerpoint/2010/main" val="488996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176846"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0" i="1" dirty="0" err="1">
                <a:solidFill>
                  <a:schemeClr val="bg1"/>
                </a:solidFill>
                <a:latin typeface="Arial Nova Cond" panose="020B0506020202020204" pitchFamily="34" charset="0"/>
              </a:rPr>
              <a:t>Báo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cáo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Cuối</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kỳ</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môn</a:t>
            </a:r>
            <a:r>
              <a:rPr lang="en-US" sz="1200" b="0" i="1" dirty="0">
                <a:solidFill>
                  <a:schemeClr val="bg1"/>
                </a:solidFill>
                <a:latin typeface="Arial Nova Cond" panose="020B0506020202020204" pitchFamily="34" charset="0"/>
              </a:rPr>
              <a:t> An </a:t>
            </a:r>
            <a:r>
              <a:rPr lang="en-US" sz="1200" b="0" i="1" dirty="0" err="1">
                <a:solidFill>
                  <a:schemeClr val="bg1"/>
                </a:solidFill>
                <a:latin typeface="Arial Nova Cond" panose="020B0506020202020204" pitchFamily="34" charset="0"/>
              </a:rPr>
              <a:t>toàn</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hệ</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thống</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thông</a:t>
            </a:r>
            <a:r>
              <a:rPr lang="en-US" sz="1200" b="0" i="1" dirty="0">
                <a:solidFill>
                  <a:schemeClr val="bg1"/>
                </a:solidFill>
                <a:latin typeface="Arial Nova Cond" panose="020B0506020202020204" pitchFamily="34" charset="0"/>
              </a:rPr>
              <a:t> tin</a:t>
            </a:r>
          </a:p>
          <a:p>
            <a:pPr marL="1200120" algn="ctr"/>
            <a:r>
              <a:rPr lang="en-US" sz="1200" b="1" i="0" dirty="0" err="1">
                <a:solidFill>
                  <a:schemeClr val="bg1"/>
                </a:solidFill>
                <a:latin typeface="Arial Nova Cond" panose="020B0506020202020204" pitchFamily="34" charset="0"/>
              </a:rPr>
              <a:t>Trường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Đại</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học</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Công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nghệ</a:t>
            </a:r>
            <a:r>
              <a:rPr lang="en-US" sz="1200" b="1" i="0" dirty="0">
                <a:solidFill>
                  <a:schemeClr val="bg1"/>
                </a:solidFill>
                <a:latin typeface="Arial Nova Cond" panose="020B0506020202020204" pitchFamily="34" charset="0"/>
              </a:rPr>
              <a:t> Thông tin, ĐHQG Tp. HCM</a:t>
            </a:r>
            <a:endParaRPr sz="1200" b="0" i="0" dirty="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176846" y="6490779"/>
            <a:ext cx="967154"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537549" y="6436878"/>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0A5E887-84D6-FFC3-D43D-3FA2380213B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80649" y="43720"/>
            <a:ext cx="703369" cy="703369"/>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12/8/2024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hyperlink" Target="https://www.unb.ca/cic/datasets/flowmeter.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alphaModFix amt="54000"/>
            <a:extLst>
              <a:ext uri="{28A0092B-C50C-407E-A947-70E740481C1C}">
                <a14:useLocalDpi xmlns:a14="http://schemas.microsoft.com/office/drawing/2010/main" val="0"/>
              </a:ext>
            </a:extLst>
          </a:blip>
          <a:srcRect t="7764" b="7764"/>
          <a:stretch/>
        </p:blipFill>
        <p:spPr>
          <a:xfrm>
            <a:off x="-9846" y="707713"/>
            <a:ext cx="9144001" cy="5151357"/>
          </a:xfrm>
          <a:prstGeom prst="rect">
            <a:avLst/>
          </a:prstGeom>
        </p:spPr>
      </p:pic>
      <p:sp>
        <p:nvSpPr>
          <p:cNvPr id="106" name="Google Shape;106;p1"/>
          <p:cNvSpPr/>
          <p:nvPr/>
        </p:nvSpPr>
        <p:spPr>
          <a:xfrm>
            <a:off x="-19692" y="1453012"/>
            <a:ext cx="9153847" cy="1975988"/>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3200" b="1" dirty="0">
                <a:solidFill>
                  <a:srgbClr val="F2F2F2"/>
                </a:solidFill>
              </a:rPr>
              <a:t>FEDERATED LEARNING</a:t>
            </a: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883578"/>
            <a:chOff x="1228555" y="34408"/>
            <a:chExt cx="10836698" cy="1018092"/>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97827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400" b="1" dirty="0">
                  <a:solidFill>
                    <a:schemeClr val="bg1"/>
                  </a:solidFill>
                  <a:latin typeface="Elle Futura"/>
                </a:rPr>
                <a:t>Trường </a:t>
              </a:r>
              <a:r>
                <a:rPr lang="en-US" sz="1400" b="1" dirty="0" err="1">
                  <a:solidFill>
                    <a:schemeClr val="bg1"/>
                  </a:solidFill>
                  <a:latin typeface="Elle Futura"/>
                </a:rPr>
                <a:t>Đại</a:t>
              </a:r>
              <a:r>
                <a:rPr lang="en-US" sz="1400" b="1" dirty="0">
                  <a:solidFill>
                    <a:schemeClr val="bg1"/>
                  </a:solidFill>
                  <a:latin typeface="Elle Futura"/>
                </a:rPr>
                <a:t> </a:t>
              </a:r>
              <a:r>
                <a:rPr lang="en-US" sz="1400" b="1" dirty="0" err="1">
                  <a:solidFill>
                    <a:schemeClr val="bg1"/>
                  </a:solidFill>
                  <a:latin typeface="Elle Futura"/>
                </a:rPr>
                <a:t>học</a:t>
              </a:r>
              <a:r>
                <a:rPr lang="en-US" sz="1400" b="1" dirty="0">
                  <a:solidFill>
                    <a:schemeClr val="bg1"/>
                  </a:solidFill>
                  <a:latin typeface="Elle Futura"/>
                </a:rPr>
                <a:t> Công </a:t>
              </a:r>
              <a:r>
                <a:rPr lang="en-US" sz="1400" b="1" dirty="0" err="1">
                  <a:solidFill>
                    <a:schemeClr val="bg1"/>
                  </a:solidFill>
                  <a:latin typeface="Elle Futura"/>
                </a:rPr>
                <a:t>nghệ</a:t>
              </a:r>
              <a:r>
                <a:rPr lang="en-US" sz="1400" b="1" dirty="0">
                  <a:solidFill>
                    <a:schemeClr val="bg1"/>
                  </a:solidFill>
                  <a:latin typeface="Elle Futura"/>
                </a:rPr>
                <a:t> Thông tin – </a:t>
              </a:r>
              <a:r>
                <a:rPr lang="en-US" sz="1400" b="1" dirty="0" err="1">
                  <a:solidFill>
                    <a:schemeClr val="bg1"/>
                  </a:solidFill>
                  <a:latin typeface="Elle Futura"/>
                </a:rPr>
                <a:t>Đại</a:t>
              </a:r>
              <a:r>
                <a:rPr lang="en-US" sz="1400" b="1" dirty="0">
                  <a:solidFill>
                    <a:schemeClr val="bg1"/>
                  </a:solidFill>
                  <a:latin typeface="Elle Futura"/>
                </a:rPr>
                <a:t> Học Quốc </a:t>
              </a:r>
              <a:r>
                <a:rPr lang="en-US" sz="1400" b="1" dirty="0" err="1">
                  <a:solidFill>
                    <a:schemeClr val="bg1"/>
                  </a:solidFill>
                  <a:latin typeface="Elle Futura"/>
                </a:rPr>
                <a:t>gia</a:t>
              </a:r>
              <a:r>
                <a:rPr lang="en-US" sz="1400" b="1" dirty="0">
                  <a:solidFill>
                    <a:schemeClr val="bg1"/>
                  </a:solidFill>
                  <a:latin typeface="Elle Futura"/>
                </a:rPr>
                <a:t> Tp. </a:t>
              </a:r>
              <a:r>
                <a:rPr lang="en-US" sz="1400" b="1" dirty="0" err="1">
                  <a:solidFill>
                    <a:schemeClr val="bg1"/>
                  </a:solidFill>
                  <a:latin typeface="Elle Futura"/>
                </a:rPr>
                <a:t>Hồ</a:t>
              </a:r>
              <a:r>
                <a:rPr lang="en-US" sz="1400" b="1" dirty="0">
                  <a:solidFill>
                    <a:schemeClr val="bg1"/>
                  </a:solidFill>
                  <a:latin typeface="Elle Futura"/>
                </a:rPr>
                <a:t> Chí Minh</a:t>
              </a:r>
              <a:endParaRPr lang="vi-VN" sz="14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87250" y="173999"/>
            <a:ext cx="8573623" cy="6134438"/>
            <a:chOff x="682697" y="-1225623"/>
            <a:chExt cx="9795071" cy="8058847"/>
          </a:xfrm>
        </p:grpSpPr>
        <p:sp>
          <p:nvSpPr>
            <p:cNvPr id="107" name="Google Shape;107;p1"/>
            <p:cNvSpPr/>
            <p:nvPr/>
          </p:nvSpPr>
          <p:spPr>
            <a:xfrm>
              <a:off x="682697" y="4458627"/>
              <a:ext cx="9795071" cy="2374597"/>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en-US" b="1" dirty="0">
                  <a:solidFill>
                    <a:schemeClr val="lt1"/>
                  </a:solidFill>
                </a:rPr>
                <a:t>Lê Bá Trực – 240202016 </a:t>
              </a:r>
            </a:p>
            <a:p>
              <a:pPr marL="210736" algn="r"/>
              <a:r>
                <a:rPr lang="en-US" b="1" dirty="0">
                  <a:solidFill>
                    <a:schemeClr val="lt1"/>
                  </a:solidFill>
                </a:rPr>
                <a:t>Lê </a:t>
              </a:r>
              <a:r>
                <a:rPr lang="en-US" b="1" dirty="0" err="1">
                  <a:solidFill>
                    <a:schemeClr val="lt1"/>
                  </a:solidFill>
                </a:rPr>
                <a:t>Thị</a:t>
              </a:r>
              <a:r>
                <a:rPr lang="en-US" b="1" dirty="0">
                  <a:solidFill>
                    <a:schemeClr val="lt1"/>
                  </a:solidFill>
                </a:rPr>
                <a:t> </a:t>
              </a:r>
              <a:r>
                <a:rPr lang="en-US" b="1" dirty="0" err="1">
                  <a:solidFill>
                    <a:schemeClr val="lt1"/>
                  </a:solidFill>
                </a:rPr>
                <a:t>Ngọc</a:t>
              </a:r>
              <a:r>
                <a:rPr lang="en-US" b="1" dirty="0">
                  <a:solidFill>
                    <a:schemeClr val="lt1"/>
                  </a:solidFill>
                </a:rPr>
                <a:t> Lan – 240104010</a:t>
              </a:r>
            </a:p>
            <a:p>
              <a:pPr marL="210736" algn="r"/>
              <a:r>
                <a:rPr lang="en-US" b="1" dirty="0">
                  <a:solidFill>
                    <a:schemeClr val="lt1"/>
                  </a:solidFill>
                </a:rPr>
                <a:t>Vũ Mai Quỳnh Loan – 240104012</a:t>
              </a:r>
              <a:endParaRPr b="1" dirty="0">
                <a:solidFill>
                  <a:schemeClr val="accent4">
                    <a:lumMod val="60000"/>
                    <a:lumOff val="40000"/>
                  </a:schemeClr>
                </a:solidFill>
              </a:endParaRPr>
            </a:p>
            <a:p>
              <a:pPr marL="210736" algn="r"/>
              <a:r>
                <a:rPr lang="en-US" b="1" i="1" u="sng" dirty="0">
                  <a:solidFill>
                    <a:schemeClr val="lt1"/>
                  </a:solidFill>
                </a:rPr>
                <a:t>GVHD:</a:t>
              </a:r>
              <a:r>
                <a:rPr lang="en-US" b="1" i="1" dirty="0">
                  <a:solidFill>
                    <a:schemeClr val="lt1"/>
                  </a:solidFill>
                </a:rPr>
                <a:t> TS. </a:t>
              </a:r>
              <a:r>
                <a:rPr lang="en-US" b="1" i="1" dirty="0" err="1">
                  <a:solidFill>
                    <a:schemeClr val="lt1"/>
                  </a:solidFill>
                </a:rPr>
                <a:t>Nguyễn</a:t>
              </a:r>
              <a:r>
                <a:rPr lang="en-US" b="1" i="1" dirty="0">
                  <a:solidFill>
                    <a:schemeClr val="lt1"/>
                  </a:solidFill>
                </a:rPr>
                <a:t> </a:t>
              </a:r>
              <a:r>
                <a:rPr lang="en-US" b="1" i="1" dirty="0" err="1">
                  <a:solidFill>
                    <a:schemeClr val="lt1"/>
                  </a:solidFill>
                </a:rPr>
                <a:t>Tấn</a:t>
              </a:r>
              <a:r>
                <a:rPr lang="en-US" b="1" i="1" dirty="0">
                  <a:solidFill>
                    <a:schemeClr val="lt1"/>
                  </a:solidFill>
                </a:rPr>
                <a:t> </a:t>
              </a:r>
              <a:r>
                <a:rPr lang="en-US" b="1" i="1" dirty="0" err="1">
                  <a:solidFill>
                    <a:schemeClr val="lt1"/>
                  </a:solidFill>
                </a:rPr>
                <a:t>Cầm</a:t>
              </a:r>
              <a:endParaRPr b="1" dirty="0"/>
            </a:p>
          </p:txBody>
        </p:sp>
        <p:cxnSp>
          <p:nvCxnSpPr>
            <p:cNvPr id="108" name="Google Shape;108;p1"/>
            <p:cNvCxnSpPr>
              <a:cxnSpLocks/>
            </p:cNvCxnSpPr>
            <p:nvPr/>
          </p:nvCxnSpPr>
          <p:spPr>
            <a:xfrm>
              <a:off x="1905250" y="4982667"/>
              <a:ext cx="8572518"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sp>
        <p:nvSpPr>
          <p:cNvPr id="17" name="Google Shape;109;p1">
            <a:extLst>
              <a:ext uri="{FF2B5EF4-FFF2-40B4-BE49-F238E27FC236}">
                <a16:creationId xmlns:a16="http://schemas.microsoft.com/office/drawing/2014/main" id="{573076B0-2AAF-4061-92BC-928F409EA8F9}"/>
              </a:ext>
            </a:extLst>
          </p:cNvPr>
          <p:cNvSpPr/>
          <p:nvPr/>
        </p:nvSpPr>
        <p:spPr>
          <a:xfrm>
            <a:off x="7567301"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15880-5A24-3C3A-1039-905CCF398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D73B4-E2D3-087B-8BFA-49BA8B9D88D9}"/>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A4F4322E-51DB-5E8E-1265-C335BA740399}"/>
              </a:ext>
            </a:extLst>
          </p:cNvPr>
          <p:cNvSpPr>
            <a:spLocks noGrp="1"/>
          </p:cNvSpPr>
          <p:nvPr>
            <p:ph type="sldNum" sz="quarter" idx="12"/>
          </p:nvPr>
        </p:nvSpPr>
        <p:spPr/>
        <p:txBody>
          <a:bodyPr/>
          <a:lstStyle/>
          <a:p>
            <a:fld id="{B487F271-60DF-4592-BB7F-B45BB4441AA9}" type="slidenum">
              <a:rPr lang="en-US" smtClean="0"/>
              <a:pPr/>
              <a:t>10</a:t>
            </a:fld>
            <a:endParaRPr lang="en-US" dirty="0"/>
          </a:p>
        </p:txBody>
      </p:sp>
      <p:graphicFrame>
        <p:nvGraphicFramePr>
          <p:cNvPr id="7" name="Table 6">
            <a:extLst>
              <a:ext uri="{FF2B5EF4-FFF2-40B4-BE49-F238E27FC236}">
                <a16:creationId xmlns:a16="http://schemas.microsoft.com/office/drawing/2014/main" id="{B8ED05F7-C197-4FAC-3DFF-3DE9347C4A95}"/>
              </a:ext>
            </a:extLst>
          </p:cNvPr>
          <p:cNvGraphicFramePr>
            <a:graphicFrameLocks noGrp="1"/>
          </p:cNvGraphicFramePr>
          <p:nvPr>
            <p:extLst>
              <p:ext uri="{D42A27DB-BD31-4B8C-83A1-F6EECF244321}">
                <p14:modId xmlns:p14="http://schemas.microsoft.com/office/powerpoint/2010/main" val="885328201"/>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Median-based Federated Averaging (Median FedAvg) </a:t>
                      </a:r>
                      <a:r>
                        <a:rPr lang="vi-VN" sz="1800" b="0" dirty="0">
                          <a:latin typeface="+mn-lt"/>
                          <a:cs typeface="Arial" panose="020B0604020202020204" pitchFamily="34" charset="0"/>
                        </a:rPr>
                        <a:t>là biến thể của </a:t>
                      </a:r>
                      <a:r>
                        <a:rPr lang="vi-VN" sz="1800" b="1" dirty="0">
                          <a:latin typeface="+mn-lt"/>
                          <a:cs typeface="Arial" panose="020B0604020202020204" pitchFamily="34" charset="0"/>
                        </a:rPr>
                        <a:t>FedAvg</a:t>
                      </a:r>
                      <a:r>
                        <a:rPr lang="vi-VN" sz="1800" b="0" dirty="0">
                          <a:latin typeface="+mn-lt"/>
                          <a:cs typeface="Arial" panose="020B0604020202020204" pitchFamily="34" charset="0"/>
                        </a:rPr>
                        <a:t>, tổng hợp tham số mô hình bằng trung vị thay vì trung bình, giúp giảm ảnh hưởng của outliers và cải thiện độ tin cậy.</a:t>
                      </a: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spTree>
    <p:extLst>
      <p:ext uri="{BB962C8B-B14F-4D97-AF65-F5344CB8AC3E}">
        <p14:creationId xmlns:p14="http://schemas.microsoft.com/office/powerpoint/2010/main" val="336208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158-92A1-4CE4-0E75-A04980503DE6}"/>
              </a:ext>
            </a:extLst>
          </p:cNvPr>
          <p:cNvSpPr>
            <a:spLocks noGrp="1"/>
          </p:cNvSpPr>
          <p:nvPr>
            <p:ph type="title"/>
          </p:nvPr>
        </p:nvSpPr>
        <p:spPr/>
        <p:txBody>
          <a:bodyPr/>
          <a:lstStyle/>
          <a:p>
            <a:r>
              <a:rPr lang="en-US" dirty="0"/>
              <a:t>3. Demo</a:t>
            </a:r>
          </a:p>
        </p:txBody>
      </p:sp>
      <p:sp>
        <p:nvSpPr>
          <p:cNvPr id="4" name="Slide Number Placeholder 3">
            <a:extLst>
              <a:ext uri="{FF2B5EF4-FFF2-40B4-BE49-F238E27FC236}">
                <a16:creationId xmlns:a16="http://schemas.microsoft.com/office/drawing/2014/main" id="{05AE2813-E199-B4CE-A01B-1F41098FA5B2}"/>
              </a:ext>
            </a:extLst>
          </p:cNvPr>
          <p:cNvSpPr>
            <a:spLocks noGrp="1"/>
          </p:cNvSpPr>
          <p:nvPr>
            <p:ph type="sldNum" sz="quarter" idx="12"/>
          </p:nvPr>
        </p:nvSpPr>
        <p:spPr/>
        <p:txBody>
          <a:bodyPr/>
          <a:lstStyle/>
          <a:p>
            <a:fld id="{B487F271-60DF-4592-BB7F-B45BB4441AA9}" type="slidenum">
              <a:rPr lang="en-US" smtClean="0"/>
              <a:pPr/>
              <a:t>11</a:t>
            </a:fld>
            <a:endParaRPr lang="en-US" dirty="0"/>
          </a:p>
        </p:txBody>
      </p:sp>
      <p:pic>
        <p:nvPicPr>
          <p:cNvPr id="1026" name="Picture 2" descr="Image result for Demo Symbol">
            <a:extLst>
              <a:ext uri="{FF2B5EF4-FFF2-40B4-BE49-F238E27FC236}">
                <a16:creationId xmlns:a16="http://schemas.microsoft.com/office/drawing/2014/main" id="{5168EE82-3FE0-E092-BCFE-1E6F2F2A8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5" t="14695" r="-700" b="18470"/>
          <a:stretch/>
        </p:blipFill>
        <p:spPr bwMode="auto">
          <a:xfrm>
            <a:off x="823777" y="984324"/>
            <a:ext cx="6906410" cy="488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4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3B24-6E42-56F1-292A-E442DA08B94C}"/>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hệ</a:t>
            </a:r>
            <a:r>
              <a:rPr lang="en-US" dirty="0"/>
              <a:t> </a:t>
            </a:r>
            <a:r>
              <a:rPr lang="en-US" dirty="0" err="1"/>
              <a:t>thống</a:t>
            </a:r>
            <a:r>
              <a:rPr lang="en-US" dirty="0"/>
              <a:t> Federated Learning</a:t>
            </a:r>
          </a:p>
        </p:txBody>
      </p:sp>
      <p:sp>
        <p:nvSpPr>
          <p:cNvPr id="4" name="Slide Number Placeholder 3">
            <a:extLst>
              <a:ext uri="{FF2B5EF4-FFF2-40B4-BE49-F238E27FC236}">
                <a16:creationId xmlns:a16="http://schemas.microsoft.com/office/drawing/2014/main" id="{956C3F7E-B21D-9369-644F-0C299E549588}"/>
              </a:ext>
            </a:extLst>
          </p:cNvPr>
          <p:cNvSpPr>
            <a:spLocks noGrp="1"/>
          </p:cNvSpPr>
          <p:nvPr>
            <p:ph type="sldNum" sz="quarter" idx="12"/>
          </p:nvPr>
        </p:nvSpPr>
        <p:spPr/>
        <p:txBody>
          <a:bodyPr/>
          <a:lstStyle/>
          <a:p>
            <a:fld id="{B487F271-60DF-4592-BB7F-B45BB4441AA9}" type="slidenum">
              <a:rPr lang="en-US" smtClean="0"/>
              <a:pPr/>
              <a:t>12</a:t>
            </a:fld>
            <a:endParaRPr lang="en-US" dirty="0"/>
          </a:p>
        </p:txBody>
      </p:sp>
      <p:pic>
        <p:nvPicPr>
          <p:cNvPr id="5" name="Picture 4" descr="A diagram of a server&#10;&#10;Description automatically generated">
            <a:extLst>
              <a:ext uri="{FF2B5EF4-FFF2-40B4-BE49-F238E27FC236}">
                <a16:creationId xmlns:a16="http://schemas.microsoft.com/office/drawing/2014/main" id="{5E727786-C648-DBCF-7F40-349CF5679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91" y="873125"/>
            <a:ext cx="8384018" cy="5356456"/>
          </a:xfrm>
          <a:prstGeom prst="rect">
            <a:avLst/>
          </a:prstGeom>
        </p:spPr>
      </p:pic>
    </p:spTree>
    <p:extLst>
      <p:ext uri="{BB962C8B-B14F-4D97-AF65-F5344CB8AC3E}">
        <p14:creationId xmlns:p14="http://schemas.microsoft.com/office/powerpoint/2010/main" val="215249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7C6E2-04FE-5D36-EA6C-95388A6D1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0F033-272E-D821-FF65-7DA8174F5D54}"/>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4" name="Slide Number Placeholder 3">
            <a:extLst>
              <a:ext uri="{FF2B5EF4-FFF2-40B4-BE49-F238E27FC236}">
                <a16:creationId xmlns:a16="http://schemas.microsoft.com/office/drawing/2014/main" id="{9CD07032-E656-32ED-B7B1-D11301825CED}"/>
              </a:ext>
            </a:extLst>
          </p:cNvPr>
          <p:cNvSpPr>
            <a:spLocks noGrp="1"/>
          </p:cNvSpPr>
          <p:nvPr>
            <p:ph type="sldNum" sz="quarter" idx="12"/>
          </p:nvPr>
        </p:nvSpPr>
        <p:spPr/>
        <p:txBody>
          <a:bodyPr/>
          <a:lstStyle/>
          <a:p>
            <a:fld id="{B487F271-60DF-4592-BB7F-B45BB4441AA9}" type="slidenum">
              <a:rPr lang="en-US" smtClean="0"/>
              <a:pPr/>
              <a:t>13</a:t>
            </a:fld>
            <a:endParaRPr lang="en-US" dirty="0"/>
          </a:p>
        </p:txBody>
      </p:sp>
      <p:sp>
        <p:nvSpPr>
          <p:cNvPr id="5" name="Flowchart: Magnetic Disk 4">
            <a:extLst>
              <a:ext uri="{FF2B5EF4-FFF2-40B4-BE49-F238E27FC236}">
                <a16:creationId xmlns:a16="http://schemas.microsoft.com/office/drawing/2014/main" id="{51CF73E6-6A94-D8C3-FC39-9CB9400465CD}"/>
              </a:ext>
            </a:extLst>
          </p:cNvPr>
          <p:cNvSpPr/>
          <p:nvPr/>
        </p:nvSpPr>
        <p:spPr>
          <a:xfrm>
            <a:off x="282095" y="2148366"/>
            <a:ext cx="1650738" cy="96577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CIC-UNSWNB-15</a:t>
            </a:r>
          </a:p>
        </p:txBody>
      </p:sp>
      <p:sp>
        <p:nvSpPr>
          <p:cNvPr id="6" name="Rectangle 5">
            <a:extLst>
              <a:ext uri="{FF2B5EF4-FFF2-40B4-BE49-F238E27FC236}">
                <a16:creationId xmlns:a16="http://schemas.microsoft.com/office/drawing/2014/main" id="{59604FDA-A4DD-FAF2-04C1-C10527018C48}"/>
              </a:ext>
            </a:extLst>
          </p:cNvPr>
          <p:cNvSpPr/>
          <p:nvPr/>
        </p:nvSpPr>
        <p:spPr>
          <a:xfrm>
            <a:off x="77906" y="3860515"/>
            <a:ext cx="2059119" cy="2201237"/>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A020399D-94DB-D9FD-D435-2EBCCA34E8C3}"/>
              </a:ext>
            </a:extLst>
          </p:cNvPr>
          <p:cNvSpPr txBox="1"/>
          <p:nvPr/>
        </p:nvSpPr>
        <p:spPr>
          <a:xfrm>
            <a:off x="365568" y="5633156"/>
            <a:ext cx="1492396" cy="369332"/>
          </a:xfrm>
          <a:prstGeom prst="rect">
            <a:avLst/>
          </a:prstGeom>
          <a:noFill/>
        </p:spPr>
        <p:txBody>
          <a:bodyPr wrap="none" rtlCol="0">
            <a:spAutoFit/>
          </a:bodyPr>
          <a:lstStyle/>
          <a:p>
            <a:r>
              <a:rPr lang="en-US" dirty="0"/>
              <a:t>Preprocessing</a:t>
            </a:r>
          </a:p>
        </p:txBody>
      </p:sp>
      <p:sp>
        <p:nvSpPr>
          <p:cNvPr id="8" name="Rectangle 7">
            <a:extLst>
              <a:ext uri="{FF2B5EF4-FFF2-40B4-BE49-F238E27FC236}">
                <a16:creationId xmlns:a16="http://schemas.microsoft.com/office/drawing/2014/main" id="{CE7F41D0-6125-62BC-D0D7-B3BE9F006F50}"/>
              </a:ext>
            </a:extLst>
          </p:cNvPr>
          <p:cNvSpPr/>
          <p:nvPr/>
        </p:nvSpPr>
        <p:spPr>
          <a:xfrm>
            <a:off x="240550" y="3954317"/>
            <a:ext cx="1771441"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Collect Features</a:t>
            </a:r>
          </a:p>
        </p:txBody>
      </p:sp>
      <p:sp>
        <p:nvSpPr>
          <p:cNvPr id="9" name="Rectangle 8">
            <a:extLst>
              <a:ext uri="{FF2B5EF4-FFF2-40B4-BE49-F238E27FC236}">
                <a16:creationId xmlns:a16="http://schemas.microsoft.com/office/drawing/2014/main" id="{E5C89E75-2801-766D-57A6-0AFF169D4DB0}"/>
              </a:ext>
            </a:extLst>
          </p:cNvPr>
          <p:cNvSpPr/>
          <p:nvPr/>
        </p:nvSpPr>
        <p:spPr>
          <a:xfrm>
            <a:off x="221744" y="4938503"/>
            <a:ext cx="1771441"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Standard Scaler</a:t>
            </a:r>
          </a:p>
        </p:txBody>
      </p:sp>
      <p:cxnSp>
        <p:nvCxnSpPr>
          <p:cNvPr id="11" name="Straight Arrow Connector 10">
            <a:extLst>
              <a:ext uri="{FF2B5EF4-FFF2-40B4-BE49-F238E27FC236}">
                <a16:creationId xmlns:a16="http://schemas.microsoft.com/office/drawing/2014/main" id="{66B9970D-A3A5-D741-081A-DDDD9639987C}"/>
              </a:ext>
            </a:extLst>
          </p:cNvPr>
          <p:cNvCxnSpPr>
            <a:cxnSpLocks/>
          </p:cNvCxnSpPr>
          <p:nvPr/>
        </p:nvCxnSpPr>
        <p:spPr>
          <a:xfrm>
            <a:off x="1107464" y="3114137"/>
            <a:ext cx="0" cy="7463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19BE20F6-D145-F15F-AEBB-EEFCB9C06303}"/>
              </a:ext>
            </a:extLst>
          </p:cNvPr>
          <p:cNvSpPr/>
          <p:nvPr/>
        </p:nvSpPr>
        <p:spPr>
          <a:xfrm>
            <a:off x="2990086" y="1003639"/>
            <a:ext cx="5999802" cy="3085475"/>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B25BA8-D634-A1F5-6434-DB18DA6CE62D}"/>
              </a:ext>
            </a:extLst>
          </p:cNvPr>
          <p:cNvSpPr/>
          <p:nvPr/>
        </p:nvSpPr>
        <p:spPr>
          <a:xfrm>
            <a:off x="2990086" y="4736568"/>
            <a:ext cx="5393932" cy="1500296"/>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Flowchart: Multidocument 14">
            <a:extLst>
              <a:ext uri="{FF2B5EF4-FFF2-40B4-BE49-F238E27FC236}">
                <a16:creationId xmlns:a16="http://schemas.microsoft.com/office/drawing/2014/main" id="{ED69FD64-9F63-6BEC-D5BB-A84E91809221}"/>
              </a:ext>
            </a:extLst>
          </p:cNvPr>
          <p:cNvSpPr/>
          <p:nvPr/>
        </p:nvSpPr>
        <p:spPr>
          <a:xfrm>
            <a:off x="3153661" y="1875373"/>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sp>
        <p:nvSpPr>
          <p:cNvPr id="16" name="Flowchart: Multidocument 15">
            <a:extLst>
              <a:ext uri="{FF2B5EF4-FFF2-40B4-BE49-F238E27FC236}">
                <a16:creationId xmlns:a16="http://schemas.microsoft.com/office/drawing/2014/main" id="{82E6797F-EF6C-A849-DBAE-4CF851645F78}"/>
              </a:ext>
            </a:extLst>
          </p:cNvPr>
          <p:cNvSpPr/>
          <p:nvPr/>
        </p:nvSpPr>
        <p:spPr>
          <a:xfrm>
            <a:off x="4976763" y="1044901"/>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1</a:t>
            </a:r>
          </a:p>
        </p:txBody>
      </p:sp>
      <p:sp>
        <p:nvSpPr>
          <p:cNvPr id="17" name="Flowchart: Multidocument 16">
            <a:extLst>
              <a:ext uri="{FF2B5EF4-FFF2-40B4-BE49-F238E27FC236}">
                <a16:creationId xmlns:a16="http://schemas.microsoft.com/office/drawing/2014/main" id="{533F17B2-2484-405D-3278-454B78AE0338}"/>
              </a:ext>
            </a:extLst>
          </p:cNvPr>
          <p:cNvSpPr/>
          <p:nvPr/>
        </p:nvSpPr>
        <p:spPr>
          <a:xfrm>
            <a:off x="4948453" y="2077514"/>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2</a:t>
            </a:r>
          </a:p>
        </p:txBody>
      </p:sp>
      <p:sp>
        <p:nvSpPr>
          <p:cNvPr id="18" name="Flowchart: Multidocument 17">
            <a:extLst>
              <a:ext uri="{FF2B5EF4-FFF2-40B4-BE49-F238E27FC236}">
                <a16:creationId xmlns:a16="http://schemas.microsoft.com/office/drawing/2014/main" id="{A49C2089-3367-507F-AC18-720AB6689945}"/>
              </a:ext>
            </a:extLst>
          </p:cNvPr>
          <p:cNvSpPr/>
          <p:nvPr/>
        </p:nvSpPr>
        <p:spPr>
          <a:xfrm>
            <a:off x="4866666" y="3151389"/>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n</a:t>
            </a:r>
          </a:p>
        </p:txBody>
      </p:sp>
    </p:spTree>
    <p:extLst>
      <p:ext uri="{BB962C8B-B14F-4D97-AF65-F5344CB8AC3E}">
        <p14:creationId xmlns:p14="http://schemas.microsoft.com/office/powerpoint/2010/main" val="393039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DA32A-7D3E-89AB-BC2D-33F1659D3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ED4CD-516E-0F4C-7955-EAC7CB6BD32D}"/>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
        <p:nvSpPr>
          <p:cNvPr id="3" name="Content Placeholder 2">
            <a:extLst>
              <a:ext uri="{FF2B5EF4-FFF2-40B4-BE49-F238E27FC236}">
                <a16:creationId xmlns:a16="http://schemas.microsoft.com/office/drawing/2014/main" id="{5C231AFA-D662-B09A-B728-BCE6093CA53D}"/>
              </a:ext>
            </a:extLst>
          </p:cNvPr>
          <p:cNvSpPr>
            <a:spLocks noGrp="1"/>
          </p:cNvSpPr>
          <p:nvPr>
            <p:ph idx="1"/>
          </p:nvPr>
        </p:nvSpPr>
        <p:spPr/>
        <p:txBody>
          <a:bodyPr/>
          <a:lstStyle/>
          <a:p>
            <a:r>
              <a:rPr lang="en-US" dirty="0"/>
              <a:t>So </a:t>
            </a:r>
            <a:r>
              <a:rPr lang="en-US" dirty="0" err="1"/>
              <a:t>sánh</a:t>
            </a:r>
            <a:r>
              <a:rPr lang="en-US" dirty="0"/>
              <a:t> </a:t>
            </a:r>
            <a:r>
              <a:rPr lang="en-US" dirty="0" err="1"/>
              <a:t>giữa</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dựa</a:t>
            </a:r>
            <a:r>
              <a:rPr lang="en-US" dirty="0"/>
              <a:t> </a:t>
            </a:r>
            <a:r>
              <a:rPr lang="en-US" dirty="0" err="1"/>
              <a:t>vào</a:t>
            </a:r>
            <a:r>
              <a:rPr lang="en-US" dirty="0"/>
              <a:t> </a:t>
            </a:r>
            <a:r>
              <a:rPr lang="en-US" dirty="0" err="1"/>
              <a:t>kết</a:t>
            </a:r>
            <a:r>
              <a:rPr lang="en-US" dirty="0"/>
              <a:t> </a:t>
            </a:r>
            <a:r>
              <a:rPr lang="en-US" dirty="0" err="1"/>
              <a:t>quả</a:t>
            </a:r>
            <a:r>
              <a:rPr lang="en-US" dirty="0"/>
              <a:t> </a:t>
            </a:r>
            <a:r>
              <a:rPr lang="en-US" dirty="0" err="1"/>
              <a:t>sau</a:t>
            </a:r>
            <a:r>
              <a:rPr lang="en-US" dirty="0"/>
              <a:t> </a:t>
            </a:r>
            <a:r>
              <a:rPr lang="en-US" dirty="0" err="1"/>
              <a:t>khi</a:t>
            </a:r>
            <a:r>
              <a:rPr lang="en-US" dirty="0"/>
              <a:t> train code </a:t>
            </a:r>
            <a:r>
              <a:rPr lang="en-US" dirty="0" err="1"/>
              <a:t>để</a:t>
            </a:r>
            <a:r>
              <a:rPr lang="en-US" dirty="0"/>
              <a:t> </a:t>
            </a:r>
            <a:r>
              <a:rPr lang="en-US" dirty="0" err="1"/>
              <a:t>đưa</a:t>
            </a:r>
            <a:r>
              <a:rPr lang="en-US" dirty="0"/>
              <a:t> </a:t>
            </a:r>
            <a:r>
              <a:rPr lang="en-US" dirty="0" err="1"/>
              <a:t>ra</a:t>
            </a:r>
            <a:r>
              <a:rPr lang="en-US" dirty="0"/>
              <a:t> ) – </a:t>
            </a:r>
            <a:r>
              <a:rPr lang="en-US" dirty="0" err="1"/>
              <a:t>dựa</a:t>
            </a:r>
            <a:r>
              <a:rPr lang="en-US" dirty="0"/>
              <a:t> </a:t>
            </a:r>
            <a:r>
              <a:rPr lang="en-US" dirty="0" err="1"/>
              <a:t>vào</a:t>
            </a:r>
            <a:r>
              <a:rPr lang="en-US" dirty="0"/>
              <a:t> bang so </a:t>
            </a:r>
            <a:r>
              <a:rPr lang="en-US" dirty="0" err="1"/>
              <a:t>sánh</a:t>
            </a:r>
            <a:r>
              <a:rPr lang="en-US" dirty="0"/>
              <a:t> </a:t>
            </a:r>
            <a:r>
              <a:rPr lang="en-US" dirty="0" err="1"/>
              <a:t>trong</a:t>
            </a:r>
            <a:r>
              <a:rPr lang="en-US" dirty="0"/>
              <a:t> report</a:t>
            </a:r>
          </a:p>
          <a:p>
            <a:r>
              <a:rPr lang="en-US" dirty="0" err="1"/>
              <a:t>Kết</a:t>
            </a:r>
            <a:r>
              <a:rPr lang="en-US" dirty="0"/>
              <a:t> </a:t>
            </a:r>
            <a:r>
              <a:rPr lang="en-US" dirty="0" err="1"/>
              <a:t>luận</a:t>
            </a:r>
            <a:r>
              <a:rPr lang="en-US" dirty="0"/>
              <a:t>:</a:t>
            </a:r>
          </a:p>
        </p:txBody>
      </p:sp>
      <p:sp>
        <p:nvSpPr>
          <p:cNvPr id="4" name="Slide Number Placeholder 3">
            <a:extLst>
              <a:ext uri="{FF2B5EF4-FFF2-40B4-BE49-F238E27FC236}">
                <a16:creationId xmlns:a16="http://schemas.microsoft.com/office/drawing/2014/main" id="{4A3046A6-7B91-0F1B-4CB4-6B487E33FDC7}"/>
              </a:ext>
            </a:extLst>
          </p:cNvPr>
          <p:cNvSpPr>
            <a:spLocks noGrp="1"/>
          </p:cNvSpPr>
          <p:nvPr>
            <p:ph type="sldNum" sz="quarter" idx="12"/>
          </p:nvPr>
        </p:nvSpPr>
        <p:spPr/>
        <p:txBody>
          <a:bodyPr/>
          <a:lstStyle/>
          <a:p>
            <a:fld id="{B487F271-60DF-4592-BB7F-B45BB4441AA9}" type="slidenum">
              <a:rPr lang="en-US" smtClean="0"/>
              <a:pPr/>
              <a:t>14</a:t>
            </a:fld>
            <a:endParaRPr lang="en-US" dirty="0"/>
          </a:p>
        </p:txBody>
      </p:sp>
    </p:spTree>
    <p:extLst>
      <p:ext uri="{BB962C8B-B14F-4D97-AF65-F5344CB8AC3E}">
        <p14:creationId xmlns:p14="http://schemas.microsoft.com/office/powerpoint/2010/main" val="3417732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17755-D697-005A-368C-3B5DDC8A89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4A2F19-A4D1-D4AE-CAE1-115577E35A0D}"/>
              </a:ext>
            </a:extLst>
          </p:cNvPr>
          <p:cNvSpPr>
            <a:spLocks noGrp="1"/>
          </p:cNvSpPr>
          <p:nvPr>
            <p:ph idx="1"/>
          </p:nvPr>
        </p:nvSpPr>
        <p:spPr/>
        <p:txBody>
          <a:bodyPr/>
          <a:lstStyle/>
          <a:p>
            <a:r>
              <a:rPr lang="en-US" dirty="0"/>
              <a:t>Demo 1: </a:t>
            </a:r>
            <a:r>
              <a:rPr lang="en-US" dirty="0" err="1"/>
              <a:t>Mô</a:t>
            </a:r>
            <a:r>
              <a:rPr lang="en-US" dirty="0"/>
              <a:t> </a:t>
            </a:r>
            <a:r>
              <a:rPr lang="en-US" dirty="0" err="1"/>
              <a:t>phỏng</a:t>
            </a:r>
            <a:r>
              <a:rPr lang="en-US" dirty="0"/>
              <a:t> </a:t>
            </a:r>
            <a:r>
              <a:rPr lang="en-US" dirty="0" err="1"/>
              <a:t>một</a:t>
            </a:r>
            <a:r>
              <a:rPr lang="en-US" dirty="0"/>
              <a:t> </a:t>
            </a:r>
            <a:r>
              <a:rPr lang="en-US" dirty="0" err="1"/>
              <a:t>số</a:t>
            </a:r>
            <a:r>
              <a:rPr lang="en-US" dirty="0"/>
              <a:t> </a:t>
            </a:r>
            <a:r>
              <a:rPr lang="en-US" dirty="0" err="1"/>
              <a:t>cách</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r>
              <a:rPr lang="en-US" dirty="0"/>
              <a:t> </a:t>
            </a:r>
            <a:r>
              <a:rPr lang="en-US" dirty="0" err="1"/>
              <a:t>Thường</a:t>
            </a:r>
            <a:r>
              <a:rPr lang="en-US" dirty="0"/>
              <a:t> dung </a:t>
            </a:r>
            <a:r>
              <a:rPr lang="en-US" dirty="0" err="1"/>
              <a:t>trong</a:t>
            </a:r>
            <a:r>
              <a:rPr lang="en-US" dirty="0"/>
              <a:t> Federated Learning</a:t>
            </a:r>
          </a:p>
          <a:p>
            <a:pPr lvl="1"/>
            <a:r>
              <a:rPr lang="vi-VN" dirty="0"/>
              <a:t>Bối cảnh: </a:t>
            </a:r>
            <a:endParaRPr lang="en-US" dirty="0"/>
          </a:p>
          <a:p>
            <a:pPr lvl="2">
              <a:buFont typeface="+mj-lt"/>
              <a:buAutoNum type="arabicPeriod"/>
            </a:pPr>
            <a:r>
              <a:rPr lang="vi-VN" dirty="0"/>
              <a:t>Hai client huấn luyện riêng biệt mô hình Logistic Regression trên tập dữ liệu mạng đã chia.</a:t>
            </a:r>
          </a:p>
          <a:p>
            <a:pPr lvl="2">
              <a:buFont typeface="+mj-lt"/>
              <a:buAutoNum type="arabicPeriod"/>
            </a:pPr>
            <a:r>
              <a:rPr lang="vi-VN" dirty="0"/>
              <a:t>Server trung tâm thực hiện tổng hợp trọng số từ các client bằng thuật toán FedAvg</a:t>
            </a:r>
            <a:r>
              <a:rPr lang="en-US" dirty="0"/>
              <a:t> </a:t>
            </a:r>
            <a:r>
              <a:rPr lang="en-US" dirty="0" err="1"/>
              <a:t>và</a:t>
            </a:r>
            <a:r>
              <a:rPr lang="en-US" dirty="0"/>
              <a:t> </a:t>
            </a:r>
            <a:r>
              <a:rPr lang="en-US" dirty="0" err="1"/>
              <a:t>WeightedFed</a:t>
            </a:r>
            <a:r>
              <a:rPr lang="vi-VN" dirty="0"/>
              <a:t> để tạo mô hình toàn cầu.</a:t>
            </a:r>
          </a:p>
        </p:txBody>
      </p:sp>
      <p:sp>
        <p:nvSpPr>
          <p:cNvPr id="4" name="Slide Number Placeholder 3">
            <a:extLst>
              <a:ext uri="{FF2B5EF4-FFF2-40B4-BE49-F238E27FC236}">
                <a16:creationId xmlns:a16="http://schemas.microsoft.com/office/drawing/2014/main" id="{2D5C9086-EB2B-192E-B068-23C0D57CB0C1}"/>
              </a:ext>
            </a:extLst>
          </p:cNvPr>
          <p:cNvSpPr>
            <a:spLocks noGrp="1"/>
          </p:cNvSpPr>
          <p:nvPr>
            <p:ph type="sldNum" sz="quarter" idx="12"/>
          </p:nvPr>
        </p:nvSpPr>
        <p:spPr/>
        <p:txBody>
          <a:bodyPr/>
          <a:lstStyle/>
          <a:p>
            <a:fld id="{B487F271-60DF-4592-BB7F-B45BB4441AA9}" type="slidenum">
              <a:rPr lang="en-US" smtClean="0"/>
              <a:pPr/>
              <a:t>15</a:t>
            </a:fld>
            <a:endParaRPr lang="en-US" dirty="0"/>
          </a:p>
        </p:txBody>
      </p:sp>
      <p:sp>
        <p:nvSpPr>
          <p:cNvPr id="5" name="Title 1">
            <a:extLst>
              <a:ext uri="{FF2B5EF4-FFF2-40B4-BE49-F238E27FC236}">
                <a16:creationId xmlns:a16="http://schemas.microsoft.com/office/drawing/2014/main" id="{3E1CA2F0-1F7C-93EB-87B7-1B97FB66508C}"/>
              </a:ext>
            </a:extLst>
          </p:cNvPr>
          <p:cNvSpPr>
            <a:spLocks noGrp="1"/>
          </p:cNvSpPr>
          <p:nvPr>
            <p:ph type="title"/>
          </p:nvPr>
        </p:nvSpPr>
        <p:spPr>
          <a:xfrm>
            <a:off x="169946" y="144644"/>
            <a:ext cx="8214072" cy="510111"/>
          </a:xfrm>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Tree>
    <p:extLst>
      <p:ext uri="{BB962C8B-B14F-4D97-AF65-F5344CB8AC3E}">
        <p14:creationId xmlns:p14="http://schemas.microsoft.com/office/powerpoint/2010/main" val="3165335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A9906-294E-AE66-FA97-342AECD77E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2E2343-D6A5-741A-46F2-E65408EC95C5}"/>
              </a:ext>
            </a:extLst>
          </p:cNvPr>
          <p:cNvSpPr>
            <a:spLocks noGrp="1"/>
          </p:cNvSpPr>
          <p:nvPr>
            <p:ph idx="1"/>
          </p:nvPr>
        </p:nvSpPr>
        <p:spPr/>
        <p:txBody>
          <a:bodyPr/>
          <a:lstStyle/>
          <a:p>
            <a:r>
              <a:rPr lang="en-US" dirty="0"/>
              <a:t>Demo 2: </a:t>
            </a:r>
            <a:r>
              <a:rPr lang="en-GB" dirty="0"/>
              <a:t>Federated Learning: Binary vs Multi-class Classification</a:t>
            </a:r>
            <a:r>
              <a:rPr lang="en-US" dirty="0"/>
              <a:t>:</a:t>
            </a:r>
          </a:p>
          <a:p>
            <a:pPr lvl="1"/>
            <a:r>
              <a:rPr lang="vi-VN" dirty="0"/>
              <a:t>Bối cảnh: </a:t>
            </a:r>
            <a:endParaRPr lang="en-US" dirty="0"/>
          </a:p>
          <a:p>
            <a:pPr lvl="2"/>
            <a:r>
              <a:rPr lang="vi-VN" dirty="0"/>
              <a:t>Federated Learning cho phép nhiều client huấn luyện mô hình trên dữ liệu cục bộ mà không chia sẻ dữ liệu thô. Trong demo này:</a:t>
            </a:r>
          </a:p>
          <a:p>
            <a:pPr lvl="3">
              <a:buFont typeface="+mj-lt"/>
              <a:buAutoNum type="arabicPeriod"/>
            </a:pPr>
            <a:r>
              <a:rPr lang="vi-VN" dirty="0"/>
              <a:t>Mỗi client sử dụng tập dữ liệu riêng để huấn luyện mô hình cho bài toán phân loại.</a:t>
            </a:r>
          </a:p>
          <a:p>
            <a:pPr lvl="3">
              <a:buFont typeface="+mj-lt"/>
              <a:buAutoNum type="arabicPeriod"/>
            </a:pPr>
            <a:r>
              <a:rPr lang="vi-VN" dirty="0"/>
              <a:t>Các client gửi trọng số mô hình về server trung tâm để tổng hợp.</a:t>
            </a:r>
          </a:p>
          <a:p>
            <a:pPr lvl="3">
              <a:buFont typeface="+mj-lt"/>
              <a:buAutoNum type="arabicPeriod"/>
            </a:pPr>
            <a:r>
              <a:rPr lang="vi-VN" dirty="0"/>
              <a:t>Mô hình toàn cầu được đánh giá trên một tập kiểm thử chung để so sánh hiệu suất.</a:t>
            </a:r>
          </a:p>
        </p:txBody>
      </p:sp>
      <p:sp>
        <p:nvSpPr>
          <p:cNvPr id="4" name="Slide Number Placeholder 3">
            <a:extLst>
              <a:ext uri="{FF2B5EF4-FFF2-40B4-BE49-F238E27FC236}">
                <a16:creationId xmlns:a16="http://schemas.microsoft.com/office/drawing/2014/main" id="{C275FE56-A304-407C-6015-4CEC58EA238F}"/>
              </a:ext>
            </a:extLst>
          </p:cNvPr>
          <p:cNvSpPr>
            <a:spLocks noGrp="1"/>
          </p:cNvSpPr>
          <p:nvPr>
            <p:ph type="sldNum" sz="quarter" idx="12"/>
          </p:nvPr>
        </p:nvSpPr>
        <p:spPr/>
        <p:txBody>
          <a:bodyPr/>
          <a:lstStyle/>
          <a:p>
            <a:fld id="{B487F271-60DF-4592-BB7F-B45BB4441AA9}" type="slidenum">
              <a:rPr lang="en-US" smtClean="0"/>
              <a:pPr/>
              <a:t>16</a:t>
            </a:fld>
            <a:endParaRPr lang="en-US" dirty="0"/>
          </a:p>
        </p:txBody>
      </p:sp>
      <p:sp>
        <p:nvSpPr>
          <p:cNvPr id="5" name="Title 1">
            <a:extLst>
              <a:ext uri="{FF2B5EF4-FFF2-40B4-BE49-F238E27FC236}">
                <a16:creationId xmlns:a16="http://schemas.microsoft.com/office/drawing/2014/main" id="{42B1EFB3-0109-F674-92E2-487D84E1973E}"/>
              </a:ext>
            </a:extLst>
          </p:cNvPr>
          <p:cNvSpPr>
            <a:spLocks noGrp="1"/>
          </p:cNvSpPr>
          <p:nvPr>
            <p:ph type="title"/>
          </p:nvPr>
        </p:nvSpPr>
        <p:spPr>
          <a:xfrm>
            <a:off x="169946" y="144644"/>
            <a:ext cx="8214072" cy="510111"/>
          </a:xfrm>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Tree>
    <p:extLst>
      <p:ext uri="{BB962C8B-B14F-4D97-AF65-F5344CB8AC3E}">
        <p14:creationId xmlns:p14="http://schemas.microsoft.com/office/powerpoint/2010/main" val="2596136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850FF4-3924-5900-07E0-EDCAA0E7BE4D}"/>
              </a:ext>
            </a:extLst>
          </p:cNvPr>
          <p:cNvSpPr>
            <a:spLocks noGrp="1"/>
          </p:cNvSpPr>
          <p:nvPr>
            <p:ph idx="1"/>
          </p:nvPr>
        </p:nvSpPr>
        <p:spPr/>
        <p:txBody>
          <a:bodyPr/>
          <a:lstStyle/>
          <a:p>
            <a:r>
              <a:rPr lang="en-US" dirty="0"/>
              <a:t>Demo 3: </a:t>
            </a:r>
            <a:r>
              <a:rPr lang="en-US" dirty="0" err="1"/>
              <a:t>Phát</a:t>
            </a:r>
            <a:r>
              <a:rPr lang="en-US" dirty="0"/>
              <a:t> </a:t>
            </a:r>
            <a:r>
              <a:rPr lang="en-US" dirty="0" err="1"/>
              <a:t>Hiện</a:t>
            </a:r>
            <a:r>
              <a:rPr lang="en-US" dirty="0"/>
              <a:t> </a:t>
            </a:r>
            <a:r>
              <a:rPr lang="en-US" dirty="0" err="1"/>
              <a:t>Tấn</a:t>
            </a:r>
            <a:r>
              <a:rPr lang="en-US" dirty="0"/>
              <a:t> </a:t>
            </a:r>
            <a:r>
              <a:rPr lang="en-US" dirty="0" err="1"/>
              <a:t>Công</a:t>
            </a:r>
            <a:r>
              <a:rPr lang="en-US" dirty="0"/>
              <a:t> </a:t>
            </a:r>
            <a:r>
              <a:rPr lang="en-US" dirty="0" err="1"/>
              <a:t>Đặc</a:t>
            </a:r>
            <a:r>
              <a:rPr lang="en-US" dirty="0"/>
              <a:t> </a:t>
            </a:r>
            <a:r>
              <a:rPr lang="en-US" dirty="0" err="1"/>
              <a:t>Biệt</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Riêng</a:t>
            </a:r>
            <a:r>
              <a:rPr lang="en-US" dirty="0"/>
              <a:t> </a:t>
            </a:r>
            <a:r>
              <a:rPr lang="en-US" dirty="0" err="1"/>
              <a:t>Của</a:t>
            </a:r>
            <a:r>
              <a:rPr lang="en-US" dirty="0"/>
              <a:t> </a:t>
            </a:r>
            <a:r>
              <a:rPr lang="en-US" dirty="0" err="1"/>
              <a:t>Khách</a:t>
            </a:r>
            <a:r>
              <a:rPr lang="en-US" dirty="0"/>
              <a:t> </a:t>
            </a:r>
            <a:r>
              <a:rPr lang="en-US" dirty="0" err="1"/>
              <a:t>Hàng</a:t>
            </a:r>
            <a:r>
              <a:rPr lang="en-US" dirty="0"/>
              <a:t>:</a:t>
            </a:r>
          </a:p>
          <a:p>
            <a:pPr lvl="1"/>
            <a:r>
              <a:rPr lang="vi-VN" dirty="0"/>
              <a:t>Bối cảnh: </a:t>
            </a:r>
            <a:endParaRPr lang="en-US" dirty="0"/>
          </a:p>
          <a:p>
            <a:pPr lvl="2"/>
            <a:r>
              <a:rPr lang="vi-VN" dirty="0"/>
              <a:t>Trong môi trường mạng, mỗi tổ chức (hoặc client) thường đối mặt với các loại tấn công mạng khác nhau. </a:t>
            </a:r>
            <a:endParaRPr lang="en-US" dirty="0"/>
          </a:p>
          <a:p>
            <a:pPr lvl="2"/>
            <a:r>
              <a:rPr lang="vi-VN" dirty="0"/>
              <a:t>Ví dụ: Client A: Phát hiện một loại tấn công mới mà các tổ chức khác chưa gặp (ví dụ: tấn công </a:t>
            </a:r>
            <a:r>
              <a:rPr lang="en-US" dirty="0"/>
              <a:t>Analysis</a:t>
            </a:r>
            <a:r>
              <a:rPr lang="vi-VN" dirty="0"/>
              <a:t>).</a:t>
            </a:r>
            <a:endParaRPr lang="en-US" dirty="0"/>
          </a:p>
          <a:p>
            <a:pPr lvl="2"/>
            <a:r>
              <a:rPr lang="vi-VN" dirty="0"/>
              <a:t>Global Model học được cách nhận diện tấn công mới từ Client A mà không làm lộ thông tin dữ liệu thô.</a:t>
            </a:r>
            <a:endParaRPr lang="en-US" dirty="0"/>
          </a:p>
        </p:txBody>
      </p:sp>
      <p:sp>
        <p:nvSpPr>
          <p:cNvPr id="4" name="Slide Number Placeholder 3">
            <a:extLst>
              <a:ext uri="{FF2B5EF4-FFF2-40B4-BE49-F238E27FC236}">
                <a16:creationId xmlns:a16="http://schemas.microsoft.com/office/drawing/2014/main" id="{A2451CA9-FF13-385F-9F72-C0928AFC1116}"/>
              </a:ext>
            </a:extLst>
          </p:cNvPr>
          <p:cNvSpPr>
            <a:spLocks noGrp="1"/>
          </p:cNvSpPr>
          <p:nvPr>
            <p:ph type="sldNum" sz="quarter" idx="12"/>
          </p:nvPr>
        </p:nvSpPr>
        <p:spPr/>
        <p:txBody>
          <a:bodyPr/>
          <a:lstStyle/>
          <a:p>
            <a:fld id="{B487F271-60DF-4592-BB7F-B45BB4441AA9}" type="slidenum">
              <a:rPr lang="en-US" smtClean="0"/>
              <a:pPr/>
              <a:t>17</a:t>
            </a:fld>
            <a:endParaRPr lang="en-US" dirty="0"/>
          </a:p>
        </p:txBody>
      </p:sp>
      <p:sp>
        <p:nvSpPr>
          <p:cNvPr id="5" name="Title 1">
            <a:extLst>
              <a:ext uri="{FF2B5EF4-FFF2-40B4-BE49-F238E27FC236}">
                <a16:creationId xmlns:a16="http://schemas.microsoft.com/office/drawing/2014/main" id="{D20E7BF0-2B75-4F6B-C377-C1477CCE876E}"/>
              </a:ext>
            </a:extLst>
          </p:cNvPr>
          <p:cNvSpPr>
            <a:spLocks noGrp="1"/>
          </p:cNvSpPr>
          <p:nvPr>
            <p:ph type="title"/>
          </p:nvPr>
        </p:nvSpPr>
        <p:spPr>
          <a:xfrm>
            <a:off x="169946" y="144644"/>
            <a:ext cx="8214072" cy="510111"/>
          </a:xfrm>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Tree>
    <p:extLst>
      <p:ext uri="{BB962C8B-B14F-4D97-AF65-F5344CB8AC3E}">
        <p14:creationId xmlns:p14="http://schemas.microsoft.com/office/powerpoint/2010/main" val="3964346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2535382" y="4811452"/>
            <a:ext cx="4073235" cy="81280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Xin </a:t>
            </a:r>
            <a:r>
              <a:rPr lang="en-US" sz="4600" b="1" dirty="0" err="1">
                <a:solidFill>
                  <a:schemeClr val="bg1"/>
                </a:solidFill>
              </a:rPr>
              <a:t>cảm</a:t>
            </a:r>
            <a:r>
              <a:rPr lang="en-US" sz="4600" b="1" dirty="0">
                <a:solidFill>
                  <a:schemeClr val="bg1"/>
                </a:solidFill>
              </a:rPr>
              <a:t> </a:t>
            </a:r>
            <a:r>
              <a:rPr lang="en-US" sz="4600" b="1" dirty="0" err="1">
                <a:solidFill>
                  <a:schemeClr val="bg1"/>
                </a:solidFill>
              </a:rPr>
              <a:t>ơn</a:t>
            </a: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853561" y="1754343"/>
            <a:ext cx="6857072" cy="2941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010536" y="5530214"/>
            <a:ext cx="1271561" cy="13090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4CA886F-0851-63C2-FA9E-ED3B206090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flipH="1">
            <a:off x="4886529" y="5721603"/>
            <a:ext cx="1117655" cy="111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94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
        <p:nvSpPr>
          <p:cNvPr id="5" name="Rectangle: Rounded Corners 4">
            <a:extLst>
              <a:ext uri="{FF2B5EF4-FFF2-40B4-BE49-F238E27FC236}">
                <a16:creationId xmlns:a16="http://schemas.microsoft.com/office/drawing/2014/main" id="{5481B6D7-4F13-6C1C-801D-00060150777B}"/>
              </a:ext>
            </a:extLst>
          </p:cNvPr>
          <p:cNvSpPr/>
          <p:nvPr/>
        </p:nvSpPr>
        <p:spPr>
          <a:xfrm>
            <a:off x="1960880" y="1310787"/>
            <a:ext cx="5222240" cy="87323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1. </a:t>
            </a:r>
            <a:r>
              <a:rPr lang="en-US" sz="2200" b="1" dirty="0" err="1">
                <a:latin typeface="Arial" panose="020B0604020202020204" pitchFamily="34" charset="0"/>
                <a:cs typeface="Arial" panose="020B0604020202020204" pitchFamily="34" charset="0"/>
              </a:rPr>
              <a:t>Giới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thiệu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về</a:t>
            </a:r>
            <a:r>
              <a:rPr lang="en-US" sz="2200" b="1" dirty="0">
                <a:latin typeface="Arial" panose="020B0604020202020204" pitchFamily="34" charset="0"/>
                <a:cs typeface="Arial" panose="020B0604020202020204" pitchFamily="34" charset="0"/>
              </a:rPr>
              <a:t> Federated Learning</a:t>
            </a:r>
          </a:p>
        </p:txBody>
      </p:sp>
      <p:sp>
        <p:nvSpPr>
          <p:cNvPr id="6" name="Rectangle: Rounded Corners 5">
            <a:extLst>
              <a:ext uri="{FF2B5EF4-FFF2-40B4-BE49-F238E27FC236}">
                <a16:creationId xmlns:a16="http://schemas.microsoft.com/office/drawing/2014/main" id="{E9E9D30D-DF74-96C6-4954-4D6A3E2E0AC4}"/>
              </a:ext>
            </a:extLst>
          </p:cNvPr>
          <p:cNvSpPr/>
          <p:nvPr/>
        </p:nvSpPr>
        <p:spPr>
          <a:xfrm>
            <a:off x="1960880" y="2514790"/>
            <a:ext cx="5222240" cy="87323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2. </a:t>
            </a:r>
            <a:r>
              <a:rPr lang="en-US" sz="2200" b="1" dirty="0" err="1">
                <a:latin typeface="Arial" panose="020B0604020202020204" pitchFamily="34" charset="0"/>
                <a:cs typeface="Arial" panose="020B0604020202020204" pitchFamily="34" charset="0"/>
              </a:rPr>
              <a:t>Thiết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kế</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triển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khai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mô</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hình</a:t>
            </a:r>
            <a:endParaRPr lang="en-US" sz="2200" b="1"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E9ECF305-3841-F0C4-E566-CDAFD47EAD51}"/>
              </a:ext>
            </a:extLst>
          </p:cNvPr>
          <p:cNvSpPr/>
          <p:nvPr/>
        </p:nvSpPr>
        <p:spPr>
          <a:xfrm>
            <a:off x="1960880" y="3700536"/>
            <a:ext cx="5222240" cy="8732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 Demo</a:t>
            </a:r>
          </a:p>
        </p:txBody>
      </p:sp>
      <p:sp>
        <p:nvSpPr>
          <p:cNvPr id="9" name="Rectangle: Rounded Corners 8">
            <a:extLst>
              <a:ext uri="{FF2B5EF4-FFF2-40B4-BE49-F238E27FC236}">
                <a16:creationId xmlns:a16="http://schemas.microsoft.com/office/drawing/2014/main" id="{6F036092-0427-3B51-E11C-866063AE2A68}"/>
              </a:ext>
            </a:extLst>
          </p:cNvPr>
          <p:cNvSpPr/>
          <p:nvPr/>
        </p:nvSpPr>
        <p:spPr>
          <a:xfrm>
            <a:off x="1960880" y="4886282"/>
            <a:ext cx="5222240" cy="79315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4. </a:t>
            </a:r>
            <a:r>
              <a:rPr lang="en-US" sz="2200" b="1" dirty="0" err="1">
                <a:latin typeface="Arial" panose="020B0604020202020204" pitchFamily="34" charset="0"/>
                <a:cs typeface="Arial" panose="020B0604020202020204" pitchFamily="34" charset="0"/>
              </a:rPr>
              <a:t>Kết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luận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đánh</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giá</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527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normAutofit/>
          </a:bodyPr>
          <a:lstStyle/>
          <a:p>
            <a:r>
              <a:rPr lang="en-US" sz="1800" dirty="0">
                <a:effectLst/>
                <a:latin typeface="Arial" panose="020B0604020202020204" pitchFamily="34" charset="0"/>
                <a:ea typeface="Times New Roman" panose="02020603050405020304" pitchFamily="18" charset="0"/>
                <a:cs typeface="Times New Roman" panose="02020603050405020304" pitchFamily="18" charset="0"/>
              </a:rPr>
              <a:t>Federated Learning (FL), hay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còn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gọi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phương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pháp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phân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tán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trong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đó</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nhiều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hoặc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chủ</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không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cần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trung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Thay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vì</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chia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sẻ</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gửi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(model updates)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sau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quá</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cục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bộ</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giúp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bảo</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vệ</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tính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riêng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tư</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của</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p>
          <a:p>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pic>
        <p:nvPicPr>
          <p:cNvPr id="6" name="Picture 5">
            <a:extLst>
              <a:ext uri="{FF2B5EF4-FFF2-40B4-BE49-F238E27FC236}">
                <a16:creationId xmlns:a16="http://schemas.microsoft.com/office/drawing/2014/main" id="{147E6A22-5EFB-709C-9231-BCBDACA3A07F}"/>
              </a:ext>
            </a:extLst>
          </p:cNvPr>
          <p:cNvPicPr>
            <a:picLocks noChangeAspect="1"/>
          </p:cNvPicPr>
          <p:nvPr/>
        </p:nvPicPr>
        <p:blipFill>
          <a:blip r:embed="rId3"/>
          <a:stretch>
            <a:fillRect/>
          </a:stretch>
        </p:blipFill>
        <p:spPr>
          <a:xfrm>
            <a:off x="1917290" y="2271252"/>
            <a:ext cx="5755745" cy="4212619"/>
          </a:xfrm>
          <a:prstGeom prst="rect">
            <a:avLst/>
          </a:prstGeom>
        </p:spPr>
      </p:pic>
    </p:spTree>
    <p:extLst>
      <p:ext uri="{BB962C8B-B14F-4D97-AF65-F5344CB8AC3E}">
        <p14:creationId xmlns:p14="http://schemas.microsoft.com/office/powerpoint/2010/main" val="90967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04694-58D9-226E-A89C-13D3DAA10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DED5A-3C55-6ACB-98D6-780D6D42C6A7}"/>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4D9E576B-C5A9-0E7E-FF35-8417D1B5C23D}"/>
              </a:ext>
            </a:extLst>
          </p:cNvPr>
          <p:cNvSpPr>
            <a:spLocks noGrp="1"/>
          </p:cNvSpPr>
          <p:nvPr>
            <p:ph idx="1"/>
          </p:nvPr>
        </p:nvSpPr>
        <p:spPr>
          <a:xfrm>
            <a:off x="2312894" y="920504"/>
            <a:ext cx="4572000" cy="510111"/>
          </a:xfrm>
        </p:spPr>
        <p:txBody>
          <a:bodyPr>
            <a:noAutofit/>
          </a:bodyPr>
          <a:lstStyle/>
          <a:p>
            <a:pPr marL="0" indent="0">
              <a:lnSpc>
                <a:spcPct val="115000"/>
              </a:lnSpc>
              <a:spcBef>
                <a:spcPts val="1000"/>
              </a:spcBef>
              <a:spcAft>
                <a:spcPts val="1000"/>
              </a:spcAft>
              <a:buNone/>
            </a:pP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Ưu</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điểm</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Federated Learning</a:t>
            </a:r>
            <a:endParaRPr lang="en-VN" sz="2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420916-4BC2-9279-C147-1A1EC814EBA4}"/>
              </a:ext>
            </a:extLst>
          </p:cNvPr>
          <p:cNvSpPr>
            <a:spLocks noGrp="1"/>
          </p:cNvSpPr>
          <p:nvPr>
            <p:ph type="sldNum" sz="quarter" idx="12"/>
          </p:nvPr>
        </p:nvSpPr>
        <p:spPr/>
        <p:txBody>
          <a:bodyPr/>
          <a:lstStyle/>
          <a:p>
            <a:fld id="{B487F271-60DF-4592-BB7F-B45BB4441AA9}" type="slidenum">
              <a:rPr lang="en-US" smtClean="0"/>
              <a:pPr/>
              <a:t>4</a:t>
            </a:fld>
            <a:endParaRPr lang="en-US" dirty="0"/>
          </a:p>
        </p:txBody>
      </p:sp>
      <p:graphicFrame>
        <p:nvGraphicFramePr>
          <p:cNvPr id="7" name="Table 6">
            <a:extLst>
              <a:ext uri="{FF2B5EF4-FFF2-40B4-BE49-F238E27FC236}">
                <a16:creationId xmlns:a16="http://schemas.microsoft.com/office/drawing/2014/main" id="{FADE0B1E-EAB8-BDF4-42CF-6CE8E70A3D87}"/>
              </a:ext>
            </a:extLst>
          </p:cNvPr>
          <p:cNvGraphicFramePr>
            <a:graphicFrameLocks noGrp="1"/>
          </p:cNvGraphicFramePr>
          <p:nvPr>
            <p:extLst>
              <p:ext uri="{D42A27DB-BD31-4B8C-83A1-F6EECF244321}">
                <p14:modId xmlns:p14="http://schemas.microsoft.com/office/powerpoint/2010/main" val="3124083174"/>
              </p:ext>
            </p:extLst>
          </p:nvPr>
        </p:nvGraphicFramePr>
        <p:xfrm>
          <a:off x="639302" y="1719506"/>
          <a:ext cx="3786299" cy="20669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70626">
                <a:tc>
                  <a:txBody>
                    <a:bodyPr/>
                    <a:lstStyle/>
                    <a:p>
                      <a:pPr algn="ctr"/>
                      <a:r>
                        <a:rPr lang="vi-VN" sz="1800" b="1" i="0" kern="1200" dirty="0">
                          <a:solidFill>
                            <a:schemeClr val="lt1"/>
                          </a:solidFill>
                          <a:effectLst/>
                          <a:latin typeface="+mn-lt"/>
                          <a:ea typeface="+mn-ea"/>
                          <a:cs typeface="+mn-cs"/>
                        </a:rPr>
                        <a:t>Bảo mật và quyền riêng tư</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22BE6"/>
                    </a:solidFill>
                  </a:tcPr>
                </a:tc>
                <a:extLst>
                  <a:ext uri="{0D108BD9-81ED-4DB2-BD59-A6C34878D82A}">
                    <a16:rowId xmlns:a16="http://schemas.microsoft.com/office/drawing/2014/main" val="1824269521"/>
                  </a:ext>
                </a:extLst>
              </a:tr>
              <a:tr h="1496338">
                <a:tc>
                  <a:txBody>
                    <a:bodyPr/>
                    <a:lstStyle/>
                    <a:p>
                      <a:r>
                        <a:rPr lang="vi-VN" sz="1800" b="0" i="0" kern="1200" dirty="0">
                          <a:solidFill>
                            <a:schemeClr val="dk1"/>
                          </a:solidFill>
                          <a:effectLst/>
                          <a:latin typeface="+mn-lt"/>
                          <a:ea typeface="+mn-ea"/>
                          <a:cs typeface="+mn-cs"/>
                        </a:rPr>
                        <a:t>Dữ liệu không bao giờ rời khỏi thiết bị của người dùng, giảm nguy cơ rò rỉ thông tin nhạy cảm.</a:t>
                      </a:r>
                      <a:endParaRPr lang="en-US" dirty="0"/>
                    </a:p>
                  </a:txBody>
                  <a:tcPr>
                    <a:lnT w="12700" cap="flat" cmpd="sng" algn="ctr">
                      <a:no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234171823"/>
                  </a:ext>
                </a:extLst>
              </a:tr>
            </a:tbl>
          </a:graphicData>
        </a:graphic>
      </p:graphicFrame>
      <p:cxnSp>
        <p:nvCxnSpPr>
          <p:cNvPr id="14" name="Straight Connector 13">
            <a:extLst>
              <a:ext uri="{FF2B5EF4-FFF2-40B4-BE49-F238E27FC236}">
                <a16:creationId xmlns:a16="http://schemas.microsoft.com/office/drawing/2014/main" id="{408573A2-9BAE-9060-0817-443542734D27}"/>
              </a:ext>
            </a:extLst>
          </p:cNvPr>
          <p:cNvCxnSpPr/>
          <p:nvPr/>
        </p:nvCxnSpPr>
        <p:spPr>
          <a:xfrm>
            <a:off x="1348913" y="4386137"/>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E7B7A62A-231E-F969-2ACC-4FE8C80480E6}"/>
              </a:ext>
            </a:extLst>
          </p:cNvPr>
          <p:cNvGraphicFramePr>
            <a:graphicFrameLocks noGrp="1"/>
          </p:cNvGraphicFramePr>
          <p:nvPr>
            <p:extLst>
              <p:ext uri="{D42A27DB-BD31-4B8C-83A1-F6EECF244321}">
                <p14:modId xmlns:p14="http://schemas.microsoft.com/office/powerpoint/2010/main" val="1184977059"/>
              </p:ext>
            </p:extLst>
          </p:nvPr>
        </p:nvGraphicFramePr>
        <p:xfrm>
          <a:off x="4681399" y="1696364"/>
          <a:ext cx="3702619" cy="2090106"/>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94417">
                <a:tc>
                  <a:txBody>
                    <a:bodyPr/>
                    <a:lstStyle/>
                    <a:p>
                      <a:pPr algn="ctr"/>
                      <a:r>
                        <a:rPr lang="vi-VN" sz="1800" b="1" i="0" kern="1200" dirty="0">
                          <a:solidFill>
                            <a:schemeClr val="lt1"/>
                          </a:solidFill>
                          <a:effectLst/>
                          <a:latin typeface="+mn-lt"/>
                          <a:ea typeface="+mn-ea"/>
                          <a:cs typeface="+mn-cs"/>
                        </a:rPr>
                        <a:t>Sử dụng dữ liệu cục bộ</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824269521"/>
                  </a:ext>
                </a:extLst>
              </a:tr>
              <a:tr h="1595689">
                <a:tc>
                  <a:txBody>
                    <a:bodyPr/>
                    <a:lstStyle/>
                    <a:p>
                      <a:r>
                        <a:rPr lang="vi-VN" sz="1800" b="0" i="0" kern="1200" dirty="0">
                          <a:solidFill>
                            <a:schemeClr val="dk1"/>
                          </a:solidFill>
                          <a:effectLst/>
                          <a:latin typeface="+mn-lt"/>
                          <a:ea typeface="+mn-ea"/>
                          <a:cs typeface="+mn-cs"/>
                        </a:rPr>
                        <a:t>Giúp tối ưu hóa mô hình bằng cách tận dụng dữ liệu cụ thể từ người dùng mà không cần phải thu thập dữ liệu từ nhiều nguồn.</a:t>
                      </a:r>
                      <a:endParaRPr lang="en-US" dirty="0"/>
                    </a:p>
                  </a:txBody>
                  <a:tcPr>
                    <a:lnT w="12700" cap="flat" cmpd="sng" algn="ctr">
                      <a:no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2234171823"/>
                  </a:ext>
                </a:extLst>
              </a:tr>
            </a:tbl>
          </a:graphicData>
        </a:graphic>
      </p:graphicFrame>
      <p:graphicFrame>
        <p:nvGraphicFramePr>
          <p:cNvPr id="22" name="Table 21">
            <a:extLst>
              <a:ext uri="{FF2B5EF4-FFF2-40B4-BE49-F238E27FC236}">
                <a16:creationId xmlns:a16="http://schemas.microsoft.com/office/drawing/2014/main" id="{F7D9C26F-501F-FA84-EBE7-1E37B03208EF}"/>
              </a:ext>
            </a:extLst>
          </p:cNvPr>
          <p:cNvGraphicFramePr>
            <a:graphicFrameLocks noGrp="1"/>
          </p:cNvGraphicFramePr>
          <p:nvPr>
            <p:extLst>
              <p:ext uri="{D42A27DB-BD31-4B8C-83A1-F6EECF244321}">
                <p14:modId xmlns:p14="http://schemas.microsoft.com/office/powerpoint/2010/main" val="3610574288"/>
              </p:ext>
            </p:extLst>
          </p:nvPr>
        </p:nvGraphicFramePr>
        <p:xfrm>
          <a:off x="639301" y="4079623"/>
          <a:ext cx="3786299" cy="19145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28553">
                <a:tc>
                  <a:txBody>
                    <a:bodyPr/>
                    <a:lstStyle/>
                    <a:p>
                      <a:pPr algn="ctr"/>
                      <a:r>
                        <a:rPr lang="vi-VN" sz="1800" b="1" i="0" kern="1200" dirty="0">
                          <a:solidFill>
                            <a:schemeClr val="lt1"/>
                          </a:solidFill>
                          <a:effectLst/>
                          <a:latin typeface="+mn-lt"/>
                          <a:ea typeface="+mn-ea"/>
                          <a:cs typeface="+mn-cs"/>
                        </a:rPr>
                        <a:t>Giảm băng thông mạng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CC00"/>
                    </a:solidFill>
                  </a:tcPr>
                </a:tc>
                <a:extLst>
                  <a:ext uri="{0D108BD9-81ED-4DB2-BD59-A6C34878D82A}">
                    <a16:rowId xmlns:a16="http://schemas.microsoft.com/office/drawing/2014/main" val="1824269521"/>
                  </a:ext>
                </a:extLst>
              </a:tr>
              <a:tr h="1386011">
                <a:tc>
                  <a:txBody>
                    <a:bodyPr/>
                    <a:lstStyle/>
                    <a:p>
                      <a:r>
                        <a:rPr lang="vi-VN" sz="1800" b="0" i="0" kern="1200" dirty="0">
                          <a:solidFill>
                            <a:schemeClr val="dk1"/>
                          </a:solidFill>
                          <a:effectLst/>
                          <a:latin typeface="+mn-lt"/>
                          <a:ea typeface="+mn-ea"/>
                          <a:cs typeface="+mn-cs"/>
                        </a:rPr>
                        <a:t>Chỉ cần gửi các cập nhật mô hình thay vì toàn bộ dữ liệu, tiết kiệm băng thông và thời gian.</a:t>
                      </a:r>
                      <a:endParaRPr lang="en-US" dirty="0"/>
                    </a:p>
                  </a:txBody>
                  <a:tcPr>
                    <a:lnT w="12700" cap="flat" cmpd="sng" algn="ctr">
                      <a:noFill/>
                      <a:prstDash val="solid"/>
                      <a:round/>
                      <a:headEnd type="none" w="med" len="med"/>
                      <a:tailEnd type="none" w="med" len="med"/>
                    </a:lnT>
                    <a:solidFill>
                      <a:srgbClr val="CCFFCC"/>
                    </a:solidFill>
                  </a:tcPr>
                </a:tc>
                <a:extLst>
                  <a:ext uri="{0D108BD9-81ED-4DB2-BD59-A6C34878D82A}">
                    <a16:rowId xmlns:a16="http://schemas.microsoft.com/office/drawing/2014/main" val="2234171823"/>
                  </a:ext>
                </a:extLst>
              </a:tr>
            </a:tbl>
          </a:graphicData>
        </a:graphic>
      </p:graphicFrame>
      <p:graphicFrame>
        <p:nvGraphicFramePr>
          <p:cNvPr id="23" name="Table 22">
            <a:extLst>
              <a:ext uri="{FF2B5EF4-FFF2-40B4-BE49-F238E27FC236}">
                <a16:creationId xmlns:a16="http://schemas.microsoft.com/office/drawing/2014/main" id="{C472077B-4645-BDB1-3245-1C071D657E0F}"/>
              </a:ext>
            </a:extLst>
          </p:cNvPr>
          <p:cNvGraphicFramePr>
            <a:graphicFrameLocks noGrp="1"/>
          </p:cNvGraphicFramePr>
          <p:nvPr>
            <p:extLst>
              <p:ext uri="{D42A27DB-BD31-4B8C-83A1-F6EECF244321}">
                <p14:modId xmlns:p14="http://schemas.microsoft.com/office/powerpoint/2010/main" val="3381038602"/>
              </p:ext>
            </p:extLst>
          </p:nvPr>
        </p:nvGraphicFramePr>
        <p:xfrm>
          <a:off x="4681399" y="4079623"/>
          <a:ext cx="3702619" cy="1914564"/>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52892">
                <a:tc>
                  <a:txBody>
                    <a:bodyPr/>
                    <a:lstStyle/>
                    <a:p>
                      <a:pPr algn="ctr"/>
                      <a:r>
                        <a:rPr lang="vi-VN" sz="1800" b="1" i="0" kern="1200" dirty="0">
                          <a:solidFill>
                            <a:schemeClr val="lt1"/>
                          </a:solidFill>
                          <a:effectLst/>
                          <a:latin typeface="+mn-lt"/>
                          <a:ea typeface="+mn-ea"/>
                          <a:cs typeface="+mn-cs"/>
                        </a:rPr>
                        <a:t>Cải thiện tính chính xác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00FF"/>
                    </a:solidFill>
                  </a:tcPr>
                </a:tc>
                <a:extLst>
                  <a:ext uri="{0D108BD9-81ED-4DB2-BD59-A6C34878D82A}">
                    <a16:rowId xmlns:a16="http://schemas.microsoft.com/office/drawing/2014/main" val="1824269521"/>
                  </a:ext>
                </a:extLst>
              </a:tr>
              <a:tr h="1461672">
                <a:tc>
                  <a:txBody>
                    <a:bodyPr/>
                    <a:lstStyle/>
                    <a:p>
                      <a:r>
                        <a:rPr lang="vi-VN" sz="1800" b="0" i="0" kern="1200" dirty="0">
                          <a:solidFill>
                            <a:schemeClr val="dk1"/>
                          </a:solidFill>
                          <a:effectLst/>
                          <a:latin typeface="+mn-lt"/>
                          <a:ea typeface="+mn-ea"/>
                          <a:cs typeface="+mn-cs"/>
                        </a:rPr>
                        <a:t>Mô hình được huấn luyện trên nhiều nguồn dữ liệu khác nhau có thể giúp cải thiện tính chính xác và khả năng tổng quát của mô hình.</a:t>
                      </a:r>
                      <a:endParaRPr lang="en-US" dirty="0"/>
                    </a:p>
                  </a:txBody>
                  <a:tcPr>
                    <a:lnT w="12700" cap="flat" cmpd="sng" algn="ctr">
                      <a:noFill/>
                      <a:prstDash val="solid"/>
                      <a:round/>
                      <a:headEnd type="none" w="med" len="med"/>
                      <a:tailEnd type="none" w="med" len="med"/>
                    </a:lnT>
                    <a:solidFill>
                      <a:srgbClr val="CCCCFF"/>
                    </a:solidFill>
                  </a:tcPr>
                </a:tc>
                <a:extLst>
                  <a:ext uri="{0D108BD9-81ED-4DB2-BD59-A6C34878D82A}">
                    <a16:rowId xmlns:a16="http://schemas.microsoft.com/office/drawing/2014/main" val="2234171823"/>
                  </a:ext>
                </a:extLst>
              </a:tr>
            </a:tbl>
          </a:graphicData>
        </a:graphic>
      </p:graphicFrame>
    </p:spTree>
    <p:extLst>
      <p:ext uri="{BB962C8B-B14F-4D97-AF65-F5344CB8AC3E}">
        <p14:creationId xmlns:p14="http://schemas.microsoft.com/office/powerpoint/2010/main" val="148585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5DD-6503-4988-8247-9CDDB361A48C}"/>
              </a:ext>
            </a:extLst>
          </p:cNvPr>
          <p:cNvSpPr>
            <a:spLocks noGrp="1"/>
          </p:cNvSpPr>
          <p:nvPr>
            <p:ph type="title"/>
          </p:nvPr>
        </p:nvSpPr>
        <p:spPr/>
        <p:txBody>
          <a:bodyPr>
            <a:normAutofit/>
          </a:bodyPr>
          <a:lstStyle/>
          <a:p>
            <a:r>
              <a:rPr lang="en-US" b="1" dirty="0">
                <a:effectLst/>
              </a:rPr>
              <a:t>2. </a:t>
            </a:r>
            <a:r>
              <a:rPr lang="en-US" b="1" dirty="0" err="1">
                <a:effectLst/>
              </a:rPr>
              <a:t>Thiết</a:t>
            </a:r>
            <a:r>
              <a:rPr lang="en-US" b="1" dirty="0">
                <a:effectLst/>
              </a:rPr>
              <a:t> </a:t>
            </a:r>
            <a:r>
              <a:rPr lang="en-US" b="1" dirty="0" err="1">
                <a:effectLst/>
              </a:rPr>
              <a:t>kế</a:t>
            </a:r>
            <a:r>
              <a:rPr lang="en-US" b="1" dirty="0">
                <a:effectLst/>
              </a:rPr>
              <a:t> </a:t>
            </a:r>
            <a:r>
              <a:rPr lang="en-US" b="1" dirty="0" err="1">
                <a:effectLst/>
              </a:rPr>
              <a:t>và</a:t>
            </a:r>
            <a:r>
              <a:rPr lang="en-US" b="1" dirty="0">
                <a:effectLst/>
              </a:rPr>
              <a:t> </a:t>
            </a:r>
            <a:r>
              <a:rPr lang="en-US" b="1" dirty="0" err="1">
                <a:effectLst/>
              </a:rPr>
              <a:t>triển</a:t>
            </a:r>
            <a:r>
              <a:rPr lang="en-US" b="1" dirty="0">
                <a:effectLst/>
              </a:rPr>
              <a:t> </a:t>
            </a:r>
            <a:r>
              <a:rPr lang="en-US" b="1" dirty="0" err="1">
                <a:effectLst/>
              </a:rPr>
              <a:t>khai</a:t>
            </a:r>
            <a:r>
              <a:rPr lang="en-US" b="1" dirty="0">
                <a:effectLst/>
              </a:rPr>
              <a:t> </a:t>
            </a:r>
            <a:r>
              <a:rPr lang="en-US" b="1" dirty="0" err="1">
                <a:effectLst/>
              </a:rPr>
              <a:t>mô</a:t>
            </a:r>
            <a:r>
              <a:rPr lang="en-US" b="1" dirty="0">
                <a:effectLst/>
              </a:rPr>
              <a:t> </a:t>
            </a:r>
            <a:r>
              <a:rPr lang="en-US" b="1" dirty="0" err="1">
                <a:effectLst/>
              </a:rPr>
              <a:t>hình</a:t>
            </a:r>
            <a:endParaRPr lang="en-US" dirty="0"/>
          </a:p>
        </p:txBody>
      </p:sp>
      <p:sp>
        <p:nvSpPr>
          <p:cNvPr id="3" name="Content Placeholder 2">
            <a:extLst>
              <a:ext uri="{FF2B5EF4-FFF2-40B4-BE49-F238E27FC236}">
                <a16:creationId xmlns:a16="http://schemas.microsoft.com/office/drawing/2014/main" id="{F5DDC6BA-A270-4291-929B-4C51C23F8A80}"/>
              </a:ext>
            </a:extLst>
          </p:cNvPr>
          <p:cNvSpPr>
            <a:spLocks noGrp="1"/>
          </p:cNvSpPr>
          <p:nvPr>
            <p:ph idx="1"/>
          </p:nvPr>
        </p:nvSpPr>
        <p:spPr>
          <a:xfrm>
            <a:off x="3051922" y="4815648"/>
            <a:ext cx="2872073" cy="365126"/>
          </a:xfrm>
        </p:spPr>
        <p:txBody>
          <a:bodyPr>
            <a:noAutofit/>
          </a:bodyPr>
          <a:lstStyle/>
          <a:p>
            <a:pPr marL="0" indent="0">
              <a:buNone/>
            </a:pPr>
            <a:r>
              <a:rPr lang="en-US" sz="2200" b="1" dirty="0" err="1">
                <a:solidFill>
                  <a:srgbClr val="002060"/>
                </a:solidFill>
              </a:rPr>
              <a:t>Xây</a:t>
            </a:r>
            <a:r>
              <a:rPr lang="en-US" sz="2200" b="1" dirty="0">
                <a:solidFill>
                  <a:srgbClr val="002060"/>
                </a:solidFill>
              </a:rPr>
              <a:t> </a:t>
            </a:r>
            <a:r>
              <a:rPr lang="en-US" sz="2200" b="1" dirty="0" err="1">
                <a:solidFill>
                  <a:srgbClr val="002060"/>
                </a:solidFill>
              </a:rPr>
              <a:t>dựng</a:t>
            </a:r>
            <a:r>
              <a:rPr lang="en-US" sz="2200" b="1" dirty="0">
                <a:solidFill>
                  <a:srgbClr val="002060"/>
                </a:solidFill>
              </a:rPr>
              <a:t> </a:t>
            </a:r>
            <a:r>
              <a:rPr lang="en-US" sz="2200" b="1" dirty="0" err="1">
                <a:solidFill>
                  <a:srgbClr val="002060"/>
                </a:solidFill>
              </a:rPr>
              <a:t>mô</a:t>
            </a:r>
            <a:r>
              <a:rPr lang="en-US" sz="2200" b="1" dirty="0">
                <a:solidFill>
                  <a:srgbClr val="002060"/>
                </a:solidFill>
              </a:rPr>
              <a:t> </a:t>
            </a:r>
            <a:r>
              <a:rPr lang="en-US" sz="2200" b="1" dirty="0" err="1">
                <a:solidFill>
                  <a:srgbClr val="002060"/>
                </a:solidFill>
              </a:rPr>
              <a:t>hình</a:t>
            </a:r>
            <a:endParaRPr lang="en-US" sz="2200" b="1" dirty="0">
              <a:solidFill>
                <a:srgbClr val="002060"/>
              </a:solidFill>
            </a:endParaRPr>
          </a:p>
        </p:txBody>
      </p:sp>
      <p:sp>
        <p:nvSpPr>
          <p:cNvPr id="4" name="Slide Number Placeholder 3">
            <a:extLst>
              <a:ext uri="{FF2B5EF4-FFF2-40B4-BE49-F238E27FC236}">
                <a16:creationId xmlns:a16="http://schemas.microsoft.com/office/drawing/2014/main" id="{83DA4E7F-5BEA-46D4-83E7-C47E107B7420}"/>
              </a:ext>
            </a:extLst>
          </p:cNvPr>
          <p:cNvSpPr>
            <a:spLocks noGrp="1"/>
          </p:cNvSpPr>
          <p:nvPr>
            <p:ph type="sldNum" sz="quarter" idx="12"/>
          </p:nvPr>
        </p:nvSpPr>
        <p:spPr/>
        <p:txBody>
          <a:bodyPr/>
          <a:lstStyle/>
          <a:p>
            <a:fld id="{B487F271-60DF-4592-BB7F-B45BB4441AA9}" type="slidenum">
              <a:rPr lang="en-US" smtClean="0"/>
              <a:pPr/>
              <a:t>5</a:t>
            </a:fld>
            <a:endParaRPr lang="en-US" dirty="0"/>
          </a:p>
        </p:txBody>
      </p:sp>
      <p:pic>
        <p:nvPicPr>
          <p:cNvPr id="5" name="Picture 2" descr="PCAP File Extension (What is .PCAP and how do I open it)">
            <a:extLst>
              <a:ext uri="{FF2B5EF4-FFF2-40B4-BE49-F238E27FC236}">
                <a16:creationId xmlns:a16="http://schemas.microsoft.com/office/drawing/2014/main" id="{D3179294-283B-56FE-23D5-DEF45A186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45" y="4360612"/>
            <a:ext cx="1690673" cy="1690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ACDC64-25D4-BB3F-24C1-CAB376E8385B}"/>
              </a:ext>
            </a:extLst>
          </p:cNvPr>
          <p:cNvPicPr>
            <a:picLocks noChangeAspect="1"/>
          </p:cNvPicPr>
          <p:nvPr/>
        </p:nvPicPr>
        <p:blipFill>
          <a:blip r:embed="rId3"/>
          <a:stretch>
            <a:fillRect/>
          </a:stretch>
        </p:blipFill>
        <p:spPr>
          <a:xfrm>
            <a:off x="574315" y="1729998"/>
            <a:ext cx="1600331" cy="1690673"/>
          </a:xfrm>
          <a:prstGeom prst="rect">
            <a:avLst/>
          </a:prstGeom>
        </p:spPr>
      </p:pic>
      <p:pic>
        <p:nvPicPr>
          <p:cNvPr id="1028" name="Picture 4" descr="Machine Learning: Data Preprocessing | SevenMentor Training">
            <a:extLst>
              <a:ext uri="{FF2B5EF4-FFF2-40B4-BE49-F238E27FC236}">
                <a16:creationId xmlns:a16="http://schemas.microsoft.com/office/drawing/2014/main" id="{B39C88BB-7A52-547E-B795-A4EBA1BE7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742" y="1482626"/>
            <a:ext cx="2232516"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ederated Model Icon">
            <a:extLst>
              <a:ext uri="{FF2B5EF4-FFF2-40B4-BE49-F238E27FC236}">
                <a16:creationId xmlns:a16="http://schemas.microsoft.com/office/drawing/2014/main" id="{DF0F46F5-8ABE-9A98-F707-87B65A3BB3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43" t="11957" r="26861" b="20454"/>
          <a:stretch/>
        </p:blipFill>
        <p:spPr bwMode="auto">
          <a:xfrm>
            <a:off x="6357545" y="1371633"/>
            <a:ext cx="2298861" cy="2420283"/>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Demo icon — Stock Photo © alexwhite #8742811">
            <a:extLst>
              <a:ext uri="{FF2B5EF4-FFF2-40B4-BE49-F238E27FC236}">
                <a16:creationId xmlns:a16="http://schemas.microsoft.com/office/drawing/2014/main" id="{C5794FFF-AAF4-1416-82B2-0914B4682F31}"/>
              </a:ext>
            </a:extLst>
          </p:cNvPr>
          <p:cNvSpPr>
            <a:spLocks noChangeAspect="1" noChangeArrowheads="1"/>
          </p:cNvSpPr>
          <p:nvPr/>
        </p:nvSpPr>
        <p:spPr bwMode="auto">
          <a:xfrm>
            <a:off x="5158208" y="3905504"/>
            <a:ext cx="2185416" cy="21854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Demo icon — Stock Photo © alexwhite #8742811">
            <a:extLst>
              <a:ext uri="{FF2B5EF4-FFF2-40B4-BE49-F238E27FC236}">
                <a16:creationId xmlns:a16="http://schemas.microsoft.com/office/drawing/2014/main" id="{205BAED8-A067-463A-A538-AE4561A8097B}"/>
              </a:ext>
            </a:extLst>
          </p:cNvPr>
          <p:cNvSpPr>
            <a:spLocks noChangeAspect="1" noChangeArrowheads="1"/>
          </p:cNvSpPr>
          <p:nvPr/>
        </p:nvSpPr>
        <p:spPr bwMode="auto">
          <a:xfrm>
            <a:off x="4326104" y="3073400"/>
            <a:ext cx="2014238" cy="20142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C18036DC-47A3-6DDE-F8C6-16791273CCDE}"/>
              </a:ext>
            </a:extLst>
          </p:cNvPr>
          <p:cNvPicPr>
            <a:picLocks noChangeAspect="1"/>
          </p:cNvPicPr>
          <p:nvPr/>
        </p:nvPicPr>
        <p:blipFill>
          <a:blip r:embed="rId6"/>
          <a:stretch>
            <a:fillRect/>
          </a:stretch>
        </p:blipFill>
        <p:spPr>
          <a:xfrm>
            <a:off x="6706765" y="4508794"/>
            <a:ext cx="1546419" cy="1532462"/>
          </a:xfrm>
          <a:prstGeom prst="rect">
            <a:avLst/>
          </a:prstGeom>
        </p:spPr>
      </p:pic>
      <p:cxnSp>
        <p:nvCxnSpPr>
          <p:cNvPr id="14" name="Straight Arrow Connector 13">
            <a:extLst>
              <a:ext uri="{FF2B5EF4-FFF2-40B4-BE49-F238E27FC236}">
                <a16:creationId xmlns:a16="http://schemas.microsoft.com/office/drawing/2014/main" id="{1FB38ADF-9723-5C02-8DD1-F6F4C596E0B5}"/>
              </a:ext>
            </a:extLst>
          </p:cNvPr>
          <p:cNvCxnSpPr>
            <a:stCxn id="5" idx="0"/>
            <a:endCxn id="7" idx="2"/>
          </p:cNvCxnSpPr>
          <p:nvPr/>
        </p:nvCxnSpPr>
        <p:spPr>
          <a:xfrm flipH="1" flipV="1">
            <a:off x="1374481" y="3420671"/>
            <a:ext cx="1" cy="939941"/>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84F3806D-2A32-6661-419F-B49CC0EB82D6}"/>
              </a:ext>
            </a:extLst>
          </p:cNvPr>
          <p:cNvCxnSpPr>
            <a:stCxn id="7" idx="3"/>
            <a:endCxn id="1028" idx="1"/>
          </p:cNvCxnSpPr>
          <p:nvPr/>
        </p:nvCxnSpPr>
        <p:spPr>
          <a:xfrm flipV="1">
            <a:off x="2174646" y="2575334"/>
            <a:ext cx="128109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9CB3FF5-DCCB-20BA-1F2C-043DF846DA80}"/>
              </a:ext>
            </a:extLst>
          </p:cNvPr>
          <p:cNvCxnSpPr>
            <a:stCxn id="1028" idx="3"/>
            <a:endCxn id="1030" idx="1"/>
          </p:cNvCxnSpPr>
          <p:nvPr/>
        </p:nvCxnSpPr>
        <p:spPr>
          <a:xfrm>
            <a:off x="5688258" y="2575334"/>
            <a:ext cx="669287" cy="64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6FF083B-EC20-7471-7548-297642EACF3B}"/>
              </a:ext>
            </a:extLst>
          </p:cNvPr>
          <p:cNvCxnSpPr>
            <a:stCxn id="1030" idx="2"/>
            <a:endCxn id="12" idx="0"/>
          </p:cNvCxnSpPr>
          <p:nvPr/>
        </p:nvCxnSpPr>
        <p:spPr>
          <a:xfrm flipH="1">
            <a:off x="7479975" y="3791916"/>
            <a:ext cx="27001" cy="7168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25A8F84B-9201-89E7-80DD-1E8016AB7648}"/>
              </a:ext>
            </a:extLst>
          </p:cNvPr>
          <p:cNvSpPr txBox="1"/>
          <p:nvPr/>
        </p:nvSpPr>
        <p:spPr>
          <a:xfrm>
            <a:off x="378535" y="1330268"/>
            <a:ext cx="240792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CIC-UNSW-NB15</a:t>
            </a:r>
          </a:p>
        </p:txBody>
      </p:sp>
      <p:sp>
        <p:nvSpPr>
          <p:cNvPr id="38" name="TextBox 37">
            <a:extLst>
              <a:ext uri="{FF2B5EF4-FFF2-40B4-BE49-F238E27FC236}">
                <a16:creationId xmlns:a16="http://schemas.microsoft.com/office/drawing/2014/main" id="{BAF513A9-B7EA-A207-8167-2402E991F757}"/>
              </a:ext>
            </a:extLst>
          </p:cNvPr>
          <p:cNvSpPr txBox="1"/>
          <p:nvPr/>
        </p:nvSpPr>
        <p:spPr>
          <a:xfrm>
            <a:off x="1413453" y="3643894"/>
            <a:ext cx="218586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Using CICFLOWMETER to extract 80 features </a:t>
            </a:r>
          </a:p>
        </p:txBody>
      </p:sp>
      <p:sp>
        <p:nvSpPr>
          <p:cNvPr id="39" name="TextBox 38">
            <a:extLst>
              <a:ext uri="{FF2B5EF4-FFF2-40B4-BE49-F238E27FC236}">
                <a16:creationId xmlns:a16="http://schemas.microsoft.com/office/drawing/2014/main" id="{38A42EC6-BBC3-1C11-D95B-0B0B48B057D6}"/>
              </a:ext>
            </a:extLst>
          </p:cNvPr>
          <p:cNvSpPr txBox="1"/>
          <p:nvPr/>
        </p:nvSpPr>
        <p:spPr>
          <a:xfrm>
            <a:off x="2946601" y="1202720"/>
            <a:ext cx="349947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Encode label, Standard Scalar</a:t>
            </a:r>
          </a:p>
        </p:txBody>
      </p:sp>
      <p:sp>
        <p:nvSpPr>
          <p:cNvPr id="48" name="TextBox 47">
            <a:extLst>
              <a:ext uri="{FF2B5EF4-FFF2-40B4-BE49-F238E27FC236}">
                <a16:creationId xmlns:a16="http://schemas.microsoft.com/office/drawing/2014/main" id="{54D28A32-36C2-9CF1-2850-EA6395B80738}"/>
              </a:ext>
            </a:extLst>
          </p:cNvPr>
          <p:cNvSpPr txBox="1"/>
          <p:nvPr/>
        </p:nvSpPr>
        <p:spPr>
          <a:xfrm>
            <a:off x="6862846" y="3953241"/>
            <a:ext cx="548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Test</a:t>
            </a:r>
          </a:p>
        </p:txBody>
      </p:sp>
    </p:spTree>
    <p:extLst>
      <p:ext uri="{BB962C8B-B14F-4D97-AF65-F5344CB8AC3E}">
        <p14:creationId xmlns:p14="http://schemas.microsoft.com/office/powerpoint/2010/main" val="13315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FCD4-3209-E8AE-E1E9-E312424B65F3}"/>
              </a:ext>
            </a:extLst>
          </p:cNvPr>
          <p:cNvSpPr>
            <a:spLocks noGrp="1"/>
          </p:cNvSpPr>
          <p:nvPr>
            <p:ph type="title"/>
          </p:nvPr>
        </p:nvSpPr>
        <p:spPr/>
        <p:txBody>
          <a:bodyPr/>
          <a:lstStyle/>
          <a:p>
            <a:r>
              <a:rPr lang="en-US" dirty="0" err="1"/>
              <a:t>DataSet</a:t>
            </a:r>
            <a:endParaRPr lang="en-US" dirty="0"/>
          </a:p>
        </p:txBody>
      </p:sp>
      <p:sp>
        <p:nvSpPr>
          <p:cNvPr id="3" name="Content Placeholder 2">
            <a:extLst>
              <a:ext uri="{FF2B5EF4-FFF2-40B4-BE49-F238E27FC236}">
                <a16:creationId xmlns:a16="http://schemas.microsoft.com/office/drawing/2014/main" id="{F13E7D59-4069-CF18-72D7-100149EA374D}"/>
              </a:ext>
            </a:extLst>
          </p:cNvPr>
          <p:cNvSpPr>
            <a:spLocks noGrp="1"/>
          </p:cNvSpPr>
          <p:nvPr>
            <p:ph idx="1"/>
          </p:nvPr>
        </p:nvSpPr>
        <p:spPr/>
        <p:txBody>
          <a:bodyPr>
            <a:normAutofit/>
          </a:bodyPr>
          <a:lstStyle/>
          <a:p>
            <a:pPr algn="l">
              <a:spcAft>
                <a:spcPts val="1875"/>
              </a:spcAft>
            </a:pPr>
            <a:r>
              <a:rPr lang="vi-VN" dirty="0"/>
              <a:t>Bộ dữ liệu CIC-UNSW-NB15 được phát triển bởi Trung tâm An ninh Mạng của Đại học New South Wales (UNSW) </a:t>
            </a:r>
            <a:r>
              <a:rPr lang="en-US" dirty="0" err="1"/>
              <a:t>chứa</a:t>
            </a:r>
            <a:r>
              <a:rPr lang="en-US" dirty="0"/>
              <a:t> </a:t>
            </a:r>
            <a:r>
              <a:rPr lang="en-US" dirty="0" err="1"/>
              <a:t>các</a:t>
            </a:r>
            <a:r>
              <a:rPr lang="en-US" dirty="0"/>
              <a:t> </a:t>
            </a:r>
            <a:r>
              <a:rPr lang="en-US" dirty="0" err="1"/>
              <a:t>bản</a:t>
            </a:r>
            <a:r>
              <a:rPr lang="en-US" dirty="0"/>
              <a:t> </a:t>
            </a:r>
            <a:r>
              <a:rPr lang="en-US" dirty="0" err="1"/>
              <a:t>ghi</a:t>
            </a:r>
            <a:r>
              <a:rPr lang="en-US" dirty="0"/>
              <a:t> </a:t>
            </a:r>
            <a:r>
              <a:rPr lang="en-US" dirty="0" err="1"/>
              <a:t>mạng</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các</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mạng</a:t>
            </a:r>
            <a:endParaRPr lang="en-US" dirty="0"/>
          </a:p>
          <a:p>
            <a:pPr algn="l">
              <a:spcAft>
                <a:spcPts val="1875"/>
              </a:spcAft>
            </a:pPr>
            <a:r>
              <a:rPr lang="vi-VN" b="0" i="0" dirty="0">
                <a:solidFill>
                  <a:srgbClr val="2D2D2D"/>
                </a:solidFill>
                <a:effectLst/>
                <a:latin typeface="ProximaNovaA-Regular"/>
              </a:rPr>
              <a:t>Để tạo CIC-UNSW-NB15, sử dụng </a:t>
            </a:r>
            <a:r>
              <a:rPr lang="vi-VN" b="0" i="0" u="none" strike="noStrike" dirty="0">
                <a:solidFill>
                  <a:srgbClr val="007FA3"/>
                </a:solidFill>
                <a:effectLst/>
                <a:latin typeface="ProximaNovaA-Regular"/>
                <a:hlinkClick r:id="rId2"/>
              </a:rPr>
              <a:t>CICFlowMeter</a:t>
            </a:r>
            <a:r>
              <a:rPr lang="vi-VN" b="0" i="0" dirty="0">
                <a:solidFill>
                  <a:srgbClr val="2D2D2D"/>
                </a:solidFill>
                <a:effectLst/>
                <a:latin typeface="ProximaNovaA-Regular"/>
              </a:rPr>
              <a:t> để trích xuất bộ tính năng mới từ dữ liệu lưu lượng mạng được UNSW-NB15 thu thập.</a:t>
            </a:r>
          </a:p>
          <a:p>
            <a:r>
              <a:rPr lang="vi-VN" dirty="0"/>
              <a:t>Bao gồm khoảng 2.5 triệu records với 49 features</a:t>
            </a:r>
          </a:p>
        </p:txBody>
      </p:sp>
      <p:sp>
        <p:nvSpPr>
          <p:cNvPr id="4" name="Slide Number Placeholder 3">
            <a:extLst>
              <a:ext uri="{FF2B5EF4-FFF2-40B4-BE49-F238E27FC236}">
                <a16:creationId xmlns:a16="http://schemas.microsoft.com/office/drawing/2014/main" id="{4EAA5658-CA57-8D22-AD11-C48B20FCB3E7}"/>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Tree>
    <p:extLst>
      <p:ext uri="{BB962C8B-B14F-4D97-AF65-F5344CB8AC3E}">
        <p14:creationId xmlns:p14="http://schemas.microsoft.com/office/powerpoint/2010/main" val="23471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2E2-43F7-406A-93C3-31C8EF303AAF}"/>
              </a:ext>
            </a:extLst>
          </p:cNvPr>
          <p:cNvSpPr>
            <a:spLocks noGrp="1"/>
          </p:cNvSpPr>
          <p:nvPr>
            <p:ph type="title"/>
          </p:nvPr>
        </p:nvSpPr>
        <p:spPr/>
        <p:txBody>
          <a:bodyPr/>
          <a:lstStyle/>
          <a:p>
            <a:r>
              <a:rPr lang="en-US" dirty="0" err="1"/>
              <a:t>Preprogessing</a:t>
            </a:r>
            <a:r>
              <a:rPr lang="en-US" dirty="0"/>
              <a:t> </a:t>
            </a:r>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7</a:t>
            </a:fld>
            <a:endParaRPr lang="en-US" dirty="0"/>
          </a:p>
        </p:txBody>
      </p:sp>
      <p:pic>
        <p:nvPicPr>
          <p:cNvPr id="6" name="Picture 5">
            <a:extLst>
              <a:ext uri="{FF2B5EF4-FFF2-40B4-BE49-F238E27FC236}">
                <a16:creationId xmlns:a16="http://schemas.microsoft.com/office/drawing/2014/main" id="{F9231F1B-80EB-A63B-0136-EA444FD83FB5}"/>
              </a:ext>
            </a:extLst>
          </p:cNvPr>
          <p:cNvPicPr>
            <a:picLocks noChangeAspect="1"/>
          </p:cNvPicPr>
          <p:nvPr/>
        </p:nvPicPr>
        <p:blipFill>
          <a:blip r:embed="rId2"/>
          <a:stretch>
            <a:fillRect/>
          </a:stretch>
        </p:blipFill>
        <p:spPr>
          <a:xfrm>
            <a:off x="351883" y="2893182"/>
            <a:ext cx="8440233" cy="3590689"/>
          </a:xfrm>
          <a:prstGeom prst="rect">
            <a:avLst/>
          </a:prstGeom>
        </p:spPr>
      </p:pic>
      <p:pic>
        <p:nvPicPr>
          <p:cNvPr id="8" name="Picture 7">
            <a:extLst>
              <a:ext uri="{FF2B5EF4-FFF2-40B4-BE49-F238E27FC236}">
                <a16:creationId xmlns:a16="http://schemas.microsoft.com/office/drawing/2014/main" id="{1E7C0CEF-532A-F70A-D166-7E39554B436F}"/>
              </a:ext>
            </a:extLst>
          </p:cNvPr>
          <p:cNvPicPr>
            <a:picLocks noChangeAspect="1"/>
          </p:cNvPicPr>
          <p:nvPr/>
        </p:nvPicPr>
        <p:blipFill>
          <a:blip r:embed="rId3"/>
          <a:stretch>
            <a:fillRect/>
          </a:stretch>
        </p:blipFill>
        <p:spPr>
          <a:xfrm>
            <a:off x="351883" y="1278738"/>
            <a:ext cx="6852584" cy="1163956"/>
          </a:xfrm>
          <a:prstGeom prst="rect">
            <a:avLst/>
          </a:prstGeom>
        </p:spPr>
      </p:pic>
      <p:sp>
        <p:nvSpPr>
          <p:cNvPr id="14" name="TextBox 13">
            <a:extLst>
              <a:ext uri="{FF2B5EF4-FFF2-40B4-BE49-F238E27FC236}">
                <a16:creationId xmlns:a16="http://schemas.microsoft.com/office/drawing/2014/main" id="{D5C63F67-664E-0B75-1A4E-9567CA456367}"/>
              </a:ext>
            </a:extLst>
          </p:cNvPr>
          <p:cNvSpPr txBox="1"/>
          <p:nvPr/>
        </p:nvSpPr>
        <p:spPr>
          <a:xfrm>
            <a:off x="351883" y="90940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Standard Scalar:</a:t>
            </a:r>
          </a:p>
        </p:txBody>
      </p:sp>
      <p:sp>
        <p:nvSpPr>
          <p:cNvPr id="15" name="TextBox 14">
            <a:extLst>
              <a:ext uri="{FF2B5EF4-FFF2-40B4-BE49-F238E27FC236}">
                <a16:creationId xmlns:a16="http://schemas.microsoft.com/office/drawing/2014/main" id="{43629DDA-7141-9735-5B43-C468F380E24A}"/>
              </a:ext>
            </a:extLst>
          </p:cNvPr>
          <p:cNvSpPr txBox="1"/>
          <p:nvPr/>
        </p:nvSpPr>
        <p:spPr>
          <a:xfrm>
            <a:off x="294976" y="249863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Encode Label:</a:t>
            </a:r>
          </a:p>
        </p:txBody>
      </p:sp>
    </p:spTree>
    <p:extLst>
      <p:ext uri="{BB962C8B-B14F-4D97-AF65-F5344CB8AC3E}">
        <p14:creationId xmlns:p14="http://schemas.microsoft.com/office/powerpoint/2010/main" val="350239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A393-A9FC-6242-C26C-AFD9A81A7311}"/>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99C12A03-596C-24CB-F215-89E673278353}"/>
              </a:ext>
            </a:extLst>
          </p:cNvPr>
          <p:cNvSpPr>
            <a:spLocks noGrp="1"/>
          </p:cNvSpPr>
          <p:nvPr>
            <p:ph type="sldNum" sz="quarter" idx="12"/>
          </p:nvPr>
        </p:nvSpPr>
        <p:spPr/>
        <p:txBody>
          <a:bodyPr/>
          <a:lstStyle/>
          <a:p>
            <a:fld id="{B487F271-60DF-4592-BB7F-B45BB4441AA9}" type="slidenum">
              <a:rPr lang="en-US" smtClean="0"/>
              <a:pPr/>
              <a:t>8</a:t>
            </a:fld>
            <a:endParaRPr lang="en-US" dirty="0"/>
          </a:p>
        </p:txBody>
      </p:sp>
      <p:graphicFrame>
        <p:nvGraphicFramePr>
          <p:cNvPr id="7" name="Table 6">
            <a:extLst>
              <a:ext uri="{FF2B5EF4-FFF2-40B4-BE49-F238E27FC236}">
                <a16:creationId xmlns:a16="http://schemas.microsoft.com/office/drawing/2014/main" id="{199678FE-FDE7-E618-066B-9F9480259F21}"/>
              </a:ext>
            </a:extLst>
          </p:cNvPr>
          <p:cNvGraphicFramePr>
            <a:graphicFrameLocks noGrp="1"/>
          </p:cNvGraphicFramePr>
          <p:nvPr>
            <p:extLst>
              <p:ext uri="{D42A27DB-BD31-4B8C-83A1-F6EECF244321}">
                <p14:modId xmlns:p14="http://schemas.microsoft.com/office/powerpoint/2010/main" val="748830047"/>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Arial" panose="020B0604020202020204" pitchFamily="34" charset="0"/>
                          <a:cs typeface="Arial" panose="020B0604020202020204" pitchFamily="34" charset="0"/>
                        </a:rPr>
                        <a:t>Federated Averaging</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FedAvg</a:t>
                      </a:r>
                      <a:r>
                        <a:rPr lang="en-US" sz="1800" b="1" dirty="0">
                          <a:latin typeface="Arial" panose="020B0604020202020204" pitchFamily="34" charset="0"/>
                          <a:cs typeface="Arial" panose="020B0604020202020204" pitchFamily="34" charset="0"/>
                        </a:rPr>
                        <a:t>)</a:t>
                      </a:r>
                      <a:r>
                        <a:rPr lang="vi-VN" sz="1800" b="1" dirty="0">
                          <a:latin typeface="Arial" panose="020B0604020202020204" pitchFamily="34" charset="0"/>
                          <a:cs typeface="Arial" panose="020B0604020202020204" pitchFamily="34" charset="0"/>
                        </a:rPr>
                        <a:t> </a:t>
                      </a:r>
                      <a:r>
                        <a:rPr lang="vi-VN" sz="1800" b="0" dirty="0">
                          <a:latin typeface="Arial" panose="020B0604020202020204" pitchFamily="34" charset="0"/>
                          <a:cs typeface="Arial" panose="020B0604020202020204" pitchFamily="34" charset="0"/>
                        </a:rPr>
                        <a:t>là phương pháp tổng hợp phổ biến nhất được sử dụng trong</a:t>
                      </a:r>
                      <a:r>
                        <a:rPr lang="en-US" sz="1800" b="0" dirty="0">
                          <a:latin typeface="Arial" panose="020B0604020202020204" pitchFamily="34" charset="0"/>
                          <a:cs typeface="Arial" panose="020B0604020202020204" pitchFamily="34" charset="0"/>
                        </a:rPr>
                        <a:t> </a:t>
                      </a:r>
                      <a:r>
                        <a:rPr lang="vi-VN" sz="1800" b="1" dirty="0">
                          <a:latin typeface="Arial" panose="020B0604020202020204" pitchFamily="34" charset="0"/>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Arial" panose="020B0604020202020204" pitchFamily="34" charset="0"/>
                          <a:cs typeface="Arial" panose="020B0604020202020204" pitchFamily="34" charset="0"/>
                        </a:rPr>
                        <a:t>, phương pháp này thực hiện tính trung bình có trọng số của các bản cập nhật dựa trên kích thước của các tập dữ liệu riêng lẻ của từng khách hàng.</a:t>
                      </a: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9" name="Picture 8">
            <a:extLst>
              <a:ext uri="{FF2B5EF4-FFF2-40B4-BE49-F238E27FC236}">
                <a16:creationId xmlns:a16="http://schemas.microsoft.com/office/drawing/2014/main" id="{8E5E6E4B-2BC0-B45E-3A41-143092682D4D}"/>
              </a:ext>
            </a:extLst>
          </p:cNvPr>
          <p:cNvPicPr>
            <a:picLocks noChangeAspect="1"/>
          </p:cNvPicPr>
          <p:nvPr/>
        </p:nvPicPr>
        <p:blipFill>
          <a:blip r:embed="rId2"/>
          <a:stretch>
            <a:fillRect/>
          </a:stretch>
        </p:blipFill>
        <p:spPr>
          <a:xfrm>
            <a:off x="3004170" y="1229360"/>
            <a:ext cx="5738742" cy="4795520"/>
          </a:xfrm>
          <a:prstGeom prst="rect">
            <a:avLst/>
          </a:prstGeom>
        </p:spPr>
      </p:pic>
    </p:spTree>
    <p:extLst>
      <p:ext uri="{BB962C8B-B14F-4D97-AF65-F5344CB8AC3E}">
        <p14:creationId xmlns:p14="http://schemas.microsoft.com/office/powerpoint/2010/main" val="11390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41E5-4AC4-117A-E558-EB303E83D8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E091E-E0AB-71AB-5A55-9F6AAD490D48}"/>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0081F394-308E-8E20-2BEE-B8FC80F65E2C}"/>
              </a:ext>
            </a:extLst>
          </p:cNvPr>
          <p:cNvSpPr>
            <a:spLocks noGrp="1"/>
          </p:cNvSpPr>
          <p:nvPr>
            <p:ph type="sldNum" sz="quarter" idx="12"/>
          </p:nvPr>
        </p:nvSpPr>
        <p:spPr/>
        <p:txBody>
          <a:bodyPr/>
          <a:lstStyle/>
          <a:p>
            <a:fld id="{B487F271-60DF-4592-BB7F-B45BB4441AA9}" type="slidenum">
              <a:rPr lang="en-US" smtClean="0"/>
              <a:pPr/>
              <a:t>9</a:t>
            </a:fld>
            <a:endParaRPr lang="en-US" dirty="0"/>
          </a:p>
        </p:txBody>
      </p:sp>
      <p:graphicFrame>
        <p:nvGraphicFramePr>
          <p:cNvPr id="7" name="Table 6">
            <a:extLst>
              <a:ext uri="{FF2B5EF4-FFF2-40B4-BE49-F238E27FC236}">
                <a16:creationId xmlns:a16="http://schemas.microsoft.com/office/drawing/2014/main" id="{2F207EDE-CE06-9700-A4CB-469E264CC805}"/>
              </a:ext>
            </a:extLst>
          </p:cNvPr>
          <p:cNvGraphicFramePr>
            <a:graphicFrameLocks noGrp="1"/>
          </p:cNvGraphicFramePr>
          <p:nvPr>
            <p:extLst>
              <p:ext uri="{D42A27DB-BD31-4B8C-83A1-F6EECF244321}">
                <p14:modId xmlns:p14="http://schemas.microsoft.com/office/powerpoint/2010/main" val="3176604442"/>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Weighted Federated Averaging (W-FedAvg) </a:t>
                      </a:r>
                      <a:r>
                        <a:rPr lang="vi-VN" sz="1800" b="0" dirty="0">
                          <a:latin typeface="+mn-lt"/>
                          <a:cs typeface="Arial" panose="020B0604020202020204" pitchFamily="34" charset="0"/>
                        </a:rPr>
                        <a:t>là thuật toán tổng hợp mô hình cục bộ trong </a:t>
                      </a:r>
                      <a:r>
                        <a:rPr lang="vi-VN" sz="1800" b="1" dirty="0">
                          <a:latin typeface="+mn-lt"/>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mn-lt"/>
                          <a:cs typeface="Arial" panose="020B0604020202020204" pitchFamily="34" charset="0"/>
                        </a:rPr>
                        <a:t>, sử dụng trọng số dựa trên kích thước dữ liệu của từng client để cập nhật mô hình toàn cục.</a:t>
                      </a:r>
                    </a:p>
                    <a:p>
                      <a:pPr algn="ct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5" name="Picture 4">
            <a:extLst>
              <a:ext uri="{FF2B5EF4-FFF2-40B4-BE49-F238E27FC236}">
                <a16:creationId xmlns:a16="http://schemas.microsoft.com/office/drawing/2014/main" id="{952D8D80-C71A-153E-BCCE-F9AD945D129A}"/>
              </a:ext>
            </a:extLst>
          </p:cNvPr>
          <p:cNvPicPr>
            <a:picLocks noChangeAspect="1"/>
          </p:cNvPicPr>
          <p:nvPr/>
        </p:nvPicPr>
        <p:blipFill>
          <a:blip r:embed="rId2"/>
          <a:srcRect r="3961"/>
          <a:stretch/>
        </p:blipFill>
        <p:spPr>
          <a:xfrm>
            <a:off x="2985770" y="1198132"/>
            <a:ext cx="5619750" cy="4959576"/>
          </a:xfrm>
          <a:prstGeom prst="rect">
            <a:avLst/>
          </a:prstGeom>
        </p:spPr>
      </p:pic>
    </p:spTree>
    <p:extLst>
      <p:ext uri="{BB962C8B-B14F-4D97-AF65-F5344CB8AC3E}">
        <p14:creationId xmlns:p14="http://schemas.microsoft.com/office/powerpoint/2010/main" val="12955190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3614</TotalTime>
  <Words>1120</Words>
  <Application>Microsoft Office PowerPoint</Application>
  <PresentationFormat>On-screen Show (4:3)</PresentationFormat>
  <Paragraphs>103</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__Inter_d65c78</vt:lpstr>
      <vt:lpstr>Arial</vt:lpstr>
      <vt:lpstr>Arial Nova Cond</vt:lpstr>
      <vt:lpstr>Calibri</vt:lpstr>
      <vt:lpstr>Calibri Light</vt:lpstr>
      <vt:lpstr>Elle Futura</vt:lpstr>
      <vt:lpstr>ProximaNovaA-Regular</vt:lpstr>
      <vt:lpstr>Office Theme</vt:lpstr>
      <vt:lpstr>PowerPoint Presentation</vt:lpstr>
      <vt:lpstr>Nội dung báo cáo</vt:lpstr>
      <vt:lpstr>1. Giới thiệu về Federated Learning</vt:lpstr>
      <vt:lpstr>1. Giới thiệu về Federated Learning</vt:lpstr>
      <vt:lpstr>2. Thiết kế và triển khai mô hình</vt:lpstr>
      <vt:lpstr>DataSet</vt:lpstr>
      <vt:lpstr>Preprogessing </vt:lpstr>
      <vt:lpstr>Xây dựng mô hình</vt:lpstr>
      <vt:lpstr>Xây dựng mô hình</vt:lpstr>
      <vt:lpstr>Xây dựng mô hình</vt:lpstr>
      <vt:lpstr>3. Demo</vt:lpstr>
      <vt:lpstr>Mô hình hệ thống Federated Learning</vt:lpstr>
      <vt:lpstr>Mô hình xử lý dữ liệu</vt:lpstr>
      <vt:lpstr>4. Đánh giá và kết luận</vt:lpstr>
      <vt:lpstr>4. Đánh giá và kết luận</vt:lpstr>
      <vt:lpstr>4. Đánh giá và kết luận</vt:lpstr>
      <vt:lpstr>4. Đánh giá và kết luận</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Lê Bá Trực</cp:lastModifiedBy>
  <cp:revision>369</cp:revision>
  <dcterms:created xsi:type="dcterms:W3CDTF">2018-07-22T00:13:03Z</dcterms:created>
  <dcterms:modified xsi:type="dcterms:W3CDTF">2024-12-08T16:09:22Z</dcterms:modified>
</cp:coreProperties>
</file>